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Mono SemiBold"/>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
      <p:font typeface="Teko Medium"/>
      <p:regular r:id="rId45"/>
      <p:bold r:id="rId46"/>
    </p:embeddedFont>
    <p:embeddedFont>
      <p:font typeface="Roboto Mon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TekoMedium-bold.fntdata"/><Relationship Id="rId45" Type="http://schemas.openxmlformats.org/officeDocument/2006/relationships/font" Target="fonts/Tek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MonoSemiBold-regular.fntdata"/><Relationship Id="rId32" Type="http://schemas.openxmlformats.org/officeDocument/2006/relationships/slide" Target="slides/slide27.xml"/><Relationship Id="rId35" Type="http://schemas.openxmlformats.org/officeDocument/2006/relationships/font" Target="fonts/RobotoMonoSemiBold-italic.fntdata"/><Relationship Id="rId34" Type="http://schemas.openxmlformats.org/officeDocument/2006/relationships/font" Target="fonts/RobotoMonoSemiBold-bold.fntdata"/><Relationship Id="rId37" Type="http://schemas.openxmlformats.org/officeDocument/2006/relationships/font" Target="fonts/Roboto-regular.fntdata"/><Relationship Id="rId36" Type="http://schemas.openxmlformats.org/officeDocument/2006/relationships/font" Target="fonts/RobotoMonoSemiBold-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c84dca1f5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23c84dca1f5_2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b2cf515e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b2cf515e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8e2ff35b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38e2ff35b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b2cf515e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b2cf515e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ebc9faa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ebc9faa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ebc9faa6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1ebc9faa6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ebc9faa6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1ebc9faa6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1ebc9faa6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1ebc9faa6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ebc9faa6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ebc9faa6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212b1fb73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212b1fb73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b2cf515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3b2cf515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c84dca1f5_3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3c84dca1f5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12b1fb736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12b1fb736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ebc9faa6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ebc9faa6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c84dca1f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c84dca1f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c84dca1f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c84dca1f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c84dca1f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c84dca1f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ebc9faa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ebc9faa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12b1fb7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12b1fb7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c2cf6cf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c2cf6cf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8e2ff35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8e2ff35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caaf36f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caaf36f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b2cf515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3b2cf515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ebc9faa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ebc9faa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8e2ff35b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8e2ff35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8e2ff35b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38e2ff35b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ebc9faa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ebc9faa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3" name="Google Shape;13;p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4" name="Google Shape;14;p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0" name="Google Shape;70;p11"/>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71" name="Google Shape;71;p1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2" name="Google Shape;72;p1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3" name="Google Shape;73;p1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6" name="Google Shape;76;p12"/>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77" name="Google Shape;77;p1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8" name="Google Shape;78;p1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9" name="Google Shape;79;p1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lvl1pPr lvl="0" rtl="0">
              <a:spcBef>
                <a:spcPts val="0"/>
              </a:spcBef>
              <a:spcAft>
                <a:spcPts val="0"/>
              </a:spcAft>
              <a:buSzPts val="22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2" name="Google Shape;82;p13"/>
          <p:cNvSpPr txBox="1"/>
          <p:nvPr>
            <p:ph idx="1" type="body"/>
          </p:nvPr>
        </p:nvSpPr>
        <p:spPr>
          <a:xfrm>
            <a:off x="311700" y="1152475"/>
            <a:ext cx="8520600" cy="3416400"/>
          </a:xfrm>
          <a:prstGeom prst="rect">
            <a:avLst/>
          </a:prstGeom>
        </p:spPr>
        <p:txBody>
          <a:bodyPr anchorCtr="0" anchor="t" bIns="22850" lIns="45725" spcFirstLastPara="1" rIns="45725" wrap="square" tIns="22850">
            <a:normAutofit/>
          </a:bodyPr>
          <a:lstStyle>
            <a:lvl1pPr indent="-330200" lvl="0" marL="457200" rtl="0">
              <a:spcBef>
                <a:spcPts val="300"/>
              </a:spcBef>
              <a:spcAft>
                <a:spcPts val="0"/>
              </a:spcAft>
              <a:buSzPts val="1600"/>
              <a:buChar char="•"/>
              <a:defRPr/>
            </a:lvl1pPr>
            <a:lvl2pPr indent="-317500" lvl="1" marL="914400" rtl="0">
              <a:spcBef>
                <a:spcPts val="300"/>
              </a:spcBef>
              <a:spcAft>
                <a:spcPts val="0"/>
              </a:spcAft>
              <a:buSzPts val="1400"/>
              <a:buChar char="–"/>
              <a:defRPr/>
            </a:lvl2pPr>
            <a:lvl3pPr indent="-304800" lvl="2" marL="1371600" rtl="0">
              <a:spcBef>
                <a:spcPts val="200"/>
              </a:spcBef>
              <a:spcAft>
                <a:spcPts val="0"/>
              </a:spcAft>
              <a:buSzPts val="1200"/>
              <a:buChar char="•"/>
              <a:defRPr/>
            </a:lvl3pPr>
            <a:lvl4pPr indent="-292100" lvl="3" marL="1828800" rtl="0">
              <a:spcBef>
                <a:spcPts val="200"/>
              </a:spcBef>
              <a:spcAft>
                <a:spcPts val="0"/>
              </a:spcAft>
              <a:buSzPts val="1000"/>
              <a:buChar char="–"/>
              <a:defRPr/>
            </a:lvl4pPr>
            <a:lvl5pPr indent="-292100" lvl="4" marL="2286000" rtl="0">
              <a:spcBef>
                <a:spcPts val="200"/>
              </a:spcBef>
              <a:spcAft>
                <a:spcPts val="0"/>
              </a:spcAft>
              <a:buSzPts val="1000"/>
              <a:buChar char="»"/>
              <a:defRPr/>
            </a:lvl5pPr>
            <a:lvl6pPr indent="-292100" lvl="5" marL="2743200" rtl="0">
              <a:spcBef>
                <a:spcPts val="200"/>
              </a:spcBef>
              <a:spcAft>
                <a:spcPts val="0"/>
              </a:spcAft>
              <a:buSzPts val="1000"/>
              <a:buChar char="•"/>
              <a:defRPr/>
            </a:lvl6pPr>
            <a:lvl7pPr indent="-292100" lvl="6" marL="3200400" rtl="0">
              <a:spcBef>
                <a:spcPts val="200"/>
              </a:spcBef>
              <a:spcAft>
                <a:spcPts val="0"/>
              </a:spcAft>
              <a:buSzPts val="1000"/>
              <a:buChar char="•"/>
              <a:defRPr/>
            </a:lvl7pPr>
            <a:lvl8pPr indent="-292100" lvl="7" marL="3657600" rtl="0">
              <a:spcBef>
                <a:spcPts val="200"/>
              </a:spcBef>
              <a:spcAft>
                <a:spcPts val="0"/>
              </a:spcAft>
              <a:buSzPts val="1000"/>
              <a:buChar char="•"/>
              <a:defRPr/>
            </a:lvl8pPr>
            <a:lvl9pPr indent="-292100" lvl="8" marL="4114800" rtl="0">
              <a:spcBef>
                <a:spcPts val="200"/>
              </a:spcBef>
              <a:spcAft>
                <a:spcPts val="0"/>
              </a:spcAft>
              <a:buSzPts val="1000"/>
              <a:buChar char="•"/>
              <a:defRPr/>
            </a:lvl9pPr>
          </a:lstStyle>
          <a:p/>
        </p:txBody>
      </p:sp>
      <p:sp>
        <p:nvSpPr>
          <p:cNvPr id="83" name="Google Shape;83;p13"/>
          <p:cNvSpPr txBox="1"/>
          <p:nvPr>
            <p:ph idx="12" type="sldNum"/>
          </p:nvPr>
        </p:nvSpPr>
        <p:spPr>
          <a:xfrm>
            <a:off x="8472458" y="4663217"/>
            <a:ext cx="548700" cy="393600"/>
          </a:xfrm>
          <a:prstGeom prst="rect">
            <a:avLst/>
          </a:prstGeom>
        </p:spPr>
        <p:txBody>
          <a:bodyPr anchorCtr="0" anchor="ctr" bIns="22850" lIns="45725" spcFirstLastPara="1" rIns="45725" wrap="square" tIns="228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7" name="Google Shape;17;p3"/>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spcBef>
                <a:spcPts val="300"/>
              </a:spcBef>
              <a:spcAft>
                <a:spcPts val="0"/>
              </a:spcAft>
              <a:buClr>
                <a:srgbClr val="888888"/>
              </a:buClr>
              <a:buSzPts val="1600"/>
              <a:buNone/>
              <a:defRPr>
                <a:solidFill>
                  <a:srgbClr val="888888"/>
                </a:solidFill>
              </a:defRPr>
            </a:lvl1pPr>
            <a:lvl2pPr lvl="1" rtl="0" algn="ctr">
              <a:spcBef>
                <a:spcPts val="300"/>
              </a:spcBef>
              <a:spcAft>
                <a:spcPts val="0"/>
              </a:spcAft>
              <a:buClr>
                <a:srgbClr val="888888"/>
              </a:buClr>
              <a:buSzPts val="1400"/>
              <a:buNone/>
              <a:defRPr>
                <a:solidFill>
                  <a:srgbClr val="888888"/>
                </a:solidFill>
              </a:defRPr>
            </a:lvl2pPr>
            <a:lvl3pPr lvl="2" rtl="0" algn="ctr">
              <a:spcBef>
                <a:spcPts val="200"/>
              </a:spcBef>
              <a:spcAft>
                <a:spcPts val="0"/>
              </a:spcAft>
              <a:buClr>
                <a:srgbClr val="888888"/>
              </a:buClr>
              <a:buSzPts val="1200"/>
              <a:buNone/>
              <a:defRPr>
                <a:solidFill>
                  <a:srgbClr val="888888"/>
                </a:solidFill>
              </a:defRPr>
            </a:lvl3pPr>
            <a:lvl4pPr lvl="3" rtl="0" algn="ctr">
              <a:spcBef>
                <a:spcPts val="200"/>
              </a:spcBef>
              <a:spcAft>
                <a:spcPts val="0"/>
              </a:spcAft>
              <a:buClr>
                <a:srgbClr val="888888"/>
              </a:buClr>
              <a:buSzPts val="1000"/>
              <a:buNone/>
              <a:defRPr>
                <a:solidFill>
                  <a:srgbClr val="888888"/>
                </a:solidFill>
              </a:defRPr>
            </a:lvl4pPr>
            <a:lvl5pPr lvl="4" rtl="0" algn="ctr">
              <a:spcBef>
                <a:spcPts val="200"/>
              </a:spcBef>
              <a:spcAft>
                <a:spcPts val="0"/>
              </a:spcAft>
              <a:buClr>
                <a:srgbClr val="888888"/>
              </a:buClr>
              <a:buSzPts val="1000"/>
              <a:buNone/>
              <a:defRPr>
                <a:solidFill>
                  <a:srgbClr val="888888"/>
                </a:solidFill>
              </a:defRPr>
            </a:lvl5pPr>
            <a:lvl6pPr lvl="5" rtl="0" algn="ctr">
              <a:spcBef>
                <a:spcPts val="200"/>
              </a:spcBef>
              <a:spcAft>
                <a:spcPts val="0"/>
              </a:spcAft>
              <a:buClr>
                <a:srgbClr val="888888"/>
              </a:buClr>
              <a:buSzPts val="1000"/>
              <a:buNone/>
              <a:defRPr>
                <a:solidFill>
                  <a:srgbClr val="888888"/>
                </a:solidFill>
              </a:defRPr>
            </a:lvl6pPr>
            <a:lvl7pPr lvl="6" rtl="0" algn="ctr">
              <a:spcBef>
                <a:spcPts val="200"/>
              </a:spcBef>
              <a:spcAft>
                <a:spcPts val="0"/>
              </a:spcAft>
              <a:buClr>
                <a:srgbClr val="888888"/>
              </a:buClr>
              <a:buSzPts val="1000"/>
              <a:buNone/>
              <a:defRPr>
                <a:solidFill>
                  <a:srgbClr val="888888"/>
                </a:solidFill>
              </a:defRPr>
            </a:lvl7pPr>
            <a:lvl8pPr lvl="7" rtl="0" algn="ctr">
              <a:spcBef>
                <a:spcPts val="200"/>
              </a:spcBef>
              <a:spcAft>
                <a:spcPts val="0"/>
              </a:spcAft>
              <a:buClr>
                <a:srgbClr val="888888"/>
              </a:buClr>
              <a:buSzPts val="1000"/>
              <a:buNone/>
              <a:defRPr>
                <a:solidFill>
                  <a:srgbClr val="888888"/>
                </a:solidFill>
              </a:defRPr>
            </a:lvl8pPr>
            <a:lvl9pPr lvl="8" rtl="0" algn="ctr">
              <a:spcBef>
                <a:spcPts val="200"/>
              </a:spcBef>
              <a:spcAft>
                <a:spcPts val="0"/>
              </a:spcAft>
              <a:buClr>
                <a:srgbClr val="888888"/>
              </a:buClr>
              <a:buSzPts val="1000"/>
              <a:buNone/>
              <a:defRPr>
                <a:solidFill>
                  <a:srgbClr val="888888"/>
                </a:solidFill>
              </a:defRPr>
            </a:lvl9pPr>
          </a:lstStyle>
          <a:p/>
        </p:txBody>
      </p:sp>
      <p:sp>
        <p:nvSpPr>
          <p:cNvPr id="18" name="Google Shape;18;p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9" name="Google Shape;19;p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0" name="Google Shape;20;p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23" name="Google Shape;23;p4"/>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24" name="Google Shape;24;p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5" name="Google Shape;25;p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6" name="Google Shape;26;p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spcBef>
                <a:spcPts val="0"/>
              </a:spcBef>
              <a:spcAft>
                <a:spcPts val="0"/>
              </a:spcAft>
              <a:buClr>
                <a:schemeClr val="dk1"/>
              </a:buClr>
              <a:buSzPts val="2000"/>
              <a:buFont typeface="Calibri"/>
              <a:buNone/>
              <a:defRPr b="1" sz="2000"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29" name="Google Shape;29;p5"/>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rgbClr val="888888"/>
              </a:buClr>
              <a:buSzPts val="1000"/>
              <a:buNone/>
              <a:defRPr sz="1000">
                <a:solidFill>
                  <a:srgbClr val="888888"/>
                </a:solidFill>
              </a:defRPr>
            </a:lvl1pPr>
            <a:lvl2pPr indent="-228600" lvl="1" marL="914400" rtl="0" algn="l">
              <a:spcBef>
                <a:spcPts val="200"/>
              </a:spcBef>
              <a:spcAft>
                <a:spcPts val="0"/>
              </a:spcAft>
              <a:buClr>
                <a:srgbClr val="888888"/>
              </a:buClr>
              <a:buSzPts val="900"/>
              <a:buNone/>
              <a:defRPr sz="900">
                <a:solidFill>
                  <a:srgbClr val="888888"/>
                </a:solidFill>
              </a:defRPr>
            </a:lvl2pPr>
            <a:lvl3pPr indent="-228600" lvl="2" marL="1371600" rtl="0" algn="l">
              <a:spcBef>
                <a:spcPts val="200"/>
              </a:spcBef>
              <a:spcAft>
                <a:spcPts val="0"/>
              </a:spcAft>
              <a:buClr>
                <a:srgbClr val="888888"/>
              </a:buClr>
              <a:buSzPts val="800"/>
              <a:buNone/>
              <a:defRPr sz="800">
                <a:solidFill>
                  <a:srgbClr val="888888"/>
                </a:solidFill>
              </a:defRPr>
            </a:lvl3pPr>
            <a:lvl4pPr indent="-228600" lvl="3" marL="1828800" rtl="0" algn="l">
              <a:spcBef>
                <a:spcPts val="100"/>
              </a:spcBef>
              <a:spcAft>
                <a:spcPts val="0"/>
              </a:spcAft>
              <a:buClr>
                <a:srgbClr val="888888"/>
              </a:buClr>
              <a:buSzPts val="700"/>
              <a:buNone/>
              <a:defRPr sz="700">
                <a:solidFill>
                  <a:srgbClr val="888888"/>
                </a:solidFill>
              </a:defRPr>
            </a:lvl4pPr>
            <a:lvl5pPr indent="-228600" lvl="4" marL="2286000" rtl="0" algn="l">
              <a:spcBef>
                <a:spcPts val="100"/>
              </a:spcBef>
              <a:spcAft>
                <a:spcPts val="0"/>
              </a:spcAft>
              <a:buClr>
                <a:srgbClr val="888888"/>
              </a:buClr>
              <a:buSzPts val="700"/>
              <a:buNone/>
              <a:defRPr sz="700">
                <a:solidFill>
                  <a:srgbClr val="888888"/>
                </a:solidFill>
              </a:defRPr>
            </a:lvl5pPr>
            <a:lvl6pPr indent="-228600" lvl="5" marL="2743200" rtl="0" algn="l">
              <a:spcBef>
                <a:spcPts val="100"/>
              </a:spcBef>
              <a:spcAft>
                <a:spcPts val="0"/>
              </a:spcAft>
              <a:buClr>
                <a:srgbClr val="888888"/>
              </a:buClr>
              <a:buSzPts val="700"/>
              <a:buNone/>
              <a:defRPr sz="700">
                <a:solidFill>
                  <a:srgbClr val="888888"/>
                </a:solidFill>
              </a:defRPr>
            </a:lvl6pPr>
            <a:lvl7pPr indent="-228600" lvl="6" marL="3200400" rtl="0" algn="l">
              <a:spcBef>
                <a:spcPts val="100"/>
              </a:spcBef>
              <a:spcAft>
                <a:spcPts val="0"/>
              </a:spcAft>
              <a:buClr>
                <a:srgbClr val="888888"/>
              </a:buClr>
              <a:buSzPts val="700"/>
              <a:buNone/>
              <a:defRPr sz="700">
                <a:solidFill>
                  <a:srgbClr val="888888"/>
                </a:solidFill>
              </a:defRPr>
            </a:lvl7pPr>
            <a:lvl8pPr indent="-228600" lvl="7" marL="3657600" rtl="0" algn="l">
              <a:spcBef>
                <a:spcPts val="100"/>
              </a:spcBef>
              <a:spcAft>
                <a:spcPts val="0"/>
              </a:spcAft>
              <a:buClr>
                <a:srgbClr val="888888"/>
              </a:buClr>
              <a:buSzPts val="700"/>
              <a:buNone/>
              <a:defRPr sz="700">
                <a:solidFill>
                  <a:srgbClr val="888888"/>
                </a:solidFill>
              </a:defRPr>
            </a:lvl8pPr>
            <a:lvl9pPr indent="-228600" lvl="8" marL="4114800" rtl="0" algn="l">
              <a:spcBef>
                <a:spcPts val="100"/>
              </a:spcBef>
              <a:spcAft>
                <a:spcPts val="0"/>
              </a:spcAft>
              <a:buClr>
                <a:srgbClr val="888888"/>
              </a:buClr>
              <a:buSzPts val="700"/>
              <a:buNone/>
              <a:defRPr sz="700">
                <a:solidFill>
                  <a:srgbClr val="888888"/>
                </a:solidFill>
              </a:defRPr>
            </a:lvl9pPr>
          </a:lstStyle>
          <a:p/>
        </p:txBody>
      </p:sp>
      <p:sp>
        <p:nvSpPr>
          <p:cNvPr id="30" name="Google Shape;30;p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31" name="Google Shape;31;p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32" name="Google Shape;32;p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35" name="Google Shape;35;p6"/>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36" name="Google Shape;36;p6"/>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37" name="Google Shape;37;p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38" name="Google Shape;38;p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39" name="Google Shape;39;p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42" name="Google Shape;42;p7"/>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43" name="Google Shape;43;p7"/>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44" name="Google Shape;44;p7"/>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45" name="Google Shape;45;p7"/>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46" name="Google Shape;46;p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7" name="Google Shape;47;p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8" name="Google Shape;48;p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51" name="Google Shape;51;p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2" name="Google Shape;52;p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3" name="Google Shape;53;p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56" name="Google Shape;56;p9"/>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spcBef>
                <a:spcPts val="300"/>
              </a:spcBef>
              <a:spcAft>
                <a:spcPts val="0"/>
              </a:spcAft>
              <a:buClr>
                <a:schemeClr val="dk1"/>
              </a:buClr>
              <a:buSzPts val="1600"/>
              <a:buChar char="•"/>
              <a:defRPr sz="1600"/>
            </a:lvl1pPr>
            <a:lvl2pPr indent="-317500" lvl="1" marL="914400" rtl="0" algn="l">
              <a:spcBef>
                <a:spcPts val="300"/>
              </a:spcBef>
              <a:spcAft>
                <a:spcPts val="0"/>
              </a:spcAft>
              <a:buClr>
                <a:schemeClr val="dk1"/>
              </a:buClr>
              <a:buSzPts val="1400"/>
              <a:buChar char="–"/>
              <a:defRPr sz="1400"/>
            </a:lvl2pPr>
            <a:lvl3pPr indent="-304800" lvl="2" marL="1371600" rtl="0" algn="l">
              <a:spcBef>
                <a:spcPts val="200"/>
              </a:spcBef>
              <a:spcAft>
                <a:spcPts val="0"/>
              </a:spcAft>
              <a:buClr>
                <a:schemeClr val="dk1"/>
              </a:buClr>
              <a:buSzPts val="1200"/>
              <a:buChar char="•"/>
              <a:defRPr sz="1200"/>
            </a:lvl3pPr>
            <a:lvl4pPr indent="-292100" lvl="3" marL="1828800" rtl="0" algn="l">
              <a:spcBef>
                <a:spcPts val="200"/>
              </a:spcBef>
              <a:spcAft>
                <a:spcPts val="0"/>
              </a:spcAft>
              <a:buClr>
                <a:schemeClr val="dk1"/>
              </a:buClr>
              <a:buSzPts val="1000"/>
              <a:buChar char="–"/>
              <a:defRPr sz="1000"/>
            </a:lvl4pPr>
            <a:lvl5pPr indent="-292100" lvl="4" marL="2286000" rtl="0" algn="l">
              <a:spcBef>
                <a:spcPts val="200"/>
              </a:spcBef>
              <a:spcAft>
                <a:spcPts val="0"/>
              </a:spcAft>
              <a:buClr>
                <a:schemeClr val="dk1"/>
              </a:buClr>
              <a:buSzPts val="1000"/>
              <a:buChar char="»"/>
              <a:defRPr sz="1000"/>
            </a:lvl5pPr>
            <a:lvl6pPr indent="-292100" lvl="5" marL="2743200" rtl="0" algn="l">
              <a:spcBef>
                <a:spcPts val="200"/>
              </a:spcBef>
              <a:spcAft>
                <a:spcPts val="0"/>
              </a:spcAft>
              <a:buClr>
                <a:schemeClr val="dk1"/>
              </a:buClr>
              <a:buSzPts val="1000"/>
              <a:buChar char="•"/>
              <a:defRPr sz="1000"/>
            </a:lvl6pPr>
            <a:lvl7pPr indent="-292100" lvl="6" marL="3200400" rtl="0" algn="l">
              <a:spcBef>
                <a:spcPts val="200"/>
              </a:spcBef>
              <a:spcAft>
                <a:spcPts val="0"/>
              </a:spcAft>
              <a:buClr>
                <a:schemeClr val="dk1"/>
              </a:buClr>
              <a:buSzPts val="1000"/>
              <a:buChar char="•"/>
              <a:defRPr sz="1000"/>
            </a:lvl7pPr>
            <a:lvl8pPr indent="-292100" lvl="7" marL="3657600" rtl="0" algn="l">
              <a:spcBef>
                <a:spcPts val="200"/>
              </a:spcBef>
              <a:spcAft>
                <a:spcPts val="0"/>
              </a:spcAft>
              <a:buClr>
                <a:schemeClr val="dk1"/>
              </a:buClr>
              <a:buSzPts val="1000"/>
              <a:buChar char="•"/>
              <a:defRPr sz="1000"/>
            </a:lvl8pPr>
            <a:lvl9pPr indent="-292100" lvl="8" marL="4114800" rtl="0" algn="l">
              <a:spcBef>
                <a:spcPts val="200"/>
              </a:spcBef>
              <a:spcAft>
                <a:spcPts val="0"/>
              </a:spcAft>
              <a:buClr>
                <a:schemeClr val="dk1"/>
              </a:buClr>
              <a:buSzPts val="1000"/>
              <a:buChar char="•"/>
              <a:defRPr sz="1000"/>
            </a:lvl9pPr>
          </a:lstStyle>
          <a:p/>
        </p:txBody>
      </p:sp>
      <p:sp>
        <p:nvSpPr>
          <p:cNvPr id="57" name="Google Shape;57;p9"/>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58" name="Google Shape;58;p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9" name="Google Shape;59;p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0" name="Google Shape;60;p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3" name="Google Shape;63;p10"/>
          <p:cNvSpPr/>
          <p:nvPr>
            <p:ph idx="2" type="pic"/>
          </p:nvPr>
        </p:nvSpPr>
        <p:spPr>
          <a:xfrm>
            <a:off x="896144" y="306388"/>
            <a:ext cx="2743200" cy="2057400"/>
          </a:xfrm>
          <a:prstGeom prst="rect">
            <a:avLst/>
          </a:prstGeom>
          <a:noFill/>
          <a:ln>
            <a:noFill/>
          </a:ln>
        </p:spPr>
      </p:sp>
      <p:sp>
        <p:nvSpPr>
          <p:cNvPr id="64" name="Google Shape;64;p10"/>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65" name="Google Shape;65;p1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6" name="Google Shape;66;p1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7" name="Google Shape;67;p1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7" name="Google Shape;7;p1"/>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jpg"/><Relationship Id="rId6" Type="http://schemas.openxmlformats.org/officeDocument/2006/relationships/image" Target="../media/image2.jpg"/><Relationship Id="rId7"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lucid.app/lucidchart/2b9e82bc-e613-4fb6-a7cf-7b1c5ace5866/edit?invitationId=inv_098ed446-ce63-4e07-b156-28b4624c4200" TargetMode="Externa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www.vldb.org/conf/1994/P500.PDF" TargetMode="External"/><Relationship Id="rId4" Type="http://schemas.openxmlformats.org/officeDocument/2006/relationships/hyperlink" Target="http://www-db.deis.unibo.it/courses/SI-LS/papers/Gut84.pdf" TargetMode="External"/><Relationship Id="rId5" Type="http://schemas.openxmlformats.org/officeDocument/2006/relationships/hyperlink" Target="https://en.wikipedia.org/wiki/Hilbert_R-tree" TargetMode="External"/><Relationship Id="rId6" Type="http://schemas.openxmlformats.org/officeDocument/2006/relationships/hyperlink" Target="https://en.m.wikipedia.org/wiki/Hilbert_curv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4"/>
          <p:cNvPicPr preferRelativeResize="0"/>
          <p:nvPr/>
        </p:nvPicPr>
        <p:blipFill rotWithShape="1">
          <a:blip r:embed="rId3">
            <a:alphaModFix/>
          </a:blip>
          <a:srcRect b="7813" l="0" r="0" t="7813"/>
          <a:stretch/>
        </p:blipFill>
        <p:spPr>
          <a:xfrm>
            <a:off x="36525" y="-122525"/>
            <a:ext cx="9144000" cy="5143499"/>
          </a:xfrm>
          <a:prstGeom prst="rect">
            <a:avLst/>
          </a:prstGeom>
          <a:noFill/>
          <a:ln>
            <a:noFill/>
          </a:ln>
        </p:spPr>
      </p:pic>
      <p:grpSp>
        <p:nvGrpSpPr>
          <p:cNvPr id="89" name="Google Shape;89;p14"/>
          <p:cNvGrpSpPr/>
          <p:nvPr/>
        </p:nvGrpSpPr>
        <p:grpSpPr>
          <a:xfrm>
            <a:off x="1201400" y="550004"/>
            <a:ext cx="6814238" cy="2291446"/>
            <a:chOff x="-3348428" y="-2609925"/>
            <a:chExt cx="18171300" cy="6110523"/>
          </a:xfrm>
        </p:grpSpPr>
        <p:sp>
          <p:nvSpPr>
            <p:cNvPr id="90" name="Google Shape;90;p14"/>
            <p:cNvSpPr txBox="1"/>
            <p:nvPr/>
          </p:nvSpPr>
          <p:spPr>
            <a:xfrm>
              <a:off x="97367" y="-2609925"/>
              <a:ext cx="11279700" cy="2586000"/>
            </a:xfrm>
            <a:prstGeom prst="rect">
              <a:avLst/>
            </a:prstGeom>
            <a:noFill/>
            <a:ln>
              <a:noFill/>
            </a:ln>
            <a:effectLst>
              <a:outerShdw blurRad="828675" rotWithShape="0" algn="bl" dir="1020000" dist="95250">
                <a:srgbClr val="6CE5E8">
                  <a:alpha val="95000"/>
                </a:srgbClr>
              </a:outerShdw>
            </a:effectLst>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6300">
                  <a:solidFill>
                    <a:schemeClr val="lt1"/>
                  </a:solidFill>
                  <a:latin typeface="Teko Medium"/>
                  <a:ea typeface="Teko Medium"/>
                  <a:cs typeface="Teko Medium"/>
                  <a:sym typeface="Teko Medium"/>
                </a:rPr>
                <a:t>HILBERT R-TREE</a:t>
              </a:r>
              <a:endParaRPr sz="700"/>
            </a:p>
          </p:txBody>
        </p:sp>
        <p:sp>
          <p:nvSpPr>
            <p:cNvPr id="91" name="Google Shape;91;p14"/>
            <p:cNvSpPr txBox="1"/>
            <p:nvPr/>
          </p:nvSpPr>
          <p:spPr>
            <a:xfrm>
              <a:off x="-3348428" y="381198"/>
              <a:ext cx="18171300" cy="3119400"/>
            </a:xfrm>
            <a:prstGeom prst="rect">
              <a:avLst/>
            </a:prstGeom>
            <a:noFill/>
            <a:ln>
              <a:noFill/>
            </a:ln>
            <a:effectLst>
              <a:outerShdw blurRad="828675" rotWithShape="0" algn="bl" dir="1200000" dist="19050">
                <a:srgbClr val="6CE5E8">
                  <a:alpha val="95000"/>
                </a:srgbClr>
              </a:outerShdw>
            </a:effectLst>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 sz="7600">
                  <a:solidFill>
                    <a:schemeClr val="lt1"/>
                  </a:solidFill>
                  <a:latin typeface="Teko Medium"/>
                  <a:ea typeface="Teko Medium"/>
                  <a:cs typeface="Teko Medium"/>
                  <a:sym typeface="Teko Medium"/>
                </a:rPr>
                <a:t>IMPLEMENTATION</a:t>
              </a:r>
              <a:endParaRPr sz="100"/>
            </a:p>
          </p:txBody>
        </p:sp>
      </p:grpSp>
      <p:grpSp>
        <p:nvGrpSpPr>
          <p:cNvPr id="92" name="Google Shape;92;p14"/>
          <p:cNvGrpSpPr/>
          <p:nvPr/>
        </p:nvGrpSpPr>
        <p:grpSpPr>
          <a:xfrm>
            <a:off x="4122227" y="4156147"/>
            <a:ext cx="197681" cy="198567"/>
            <a:chOff x="1813" y="0"/>
            <a:chExt cx="809173" cy="812800"/>
          </a:xfrm>
        </p:grpSpPr>
        <p:sp>
          <p:nvSpPr>
            <p:cNvPr id="93" name="Google Shape;93;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 name="Google Shape;94;p1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5" name="Google Shape;95;p14"/>
          <p:cNvSpPr txBox="1"/>
          <p:nvPr/>
        </p:nvSpPr>
        <p:spPr>
          <a:xfrm>
            <a:off x="3340150" y="4431030"/>
            <a:ext cx="2463900" cy="1077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t/>
            </a:r>
            <a:endParaRPr sz="700"/>
          </a:p>
        </p:txBody>
      </p:sp>
      <p:grpSp>
        <p:nvGrpSpPr>
          <p:cNvPr id="96" name="Google Shape;96;p14"/>
          <p:cNvGrpSpPr/>
          <p:nvPr/>
        </p:nvGrpSpPr>
        <p:grpSpPr>
          <a:xfrm>
            <a:off x="4824087" y="4156147"/>
            <a:ext cx="197681" cy="198567"/>
            <a:chOff x="1813" y="0"/>
            <a:chExt cx="809173" cy="812800"/>
          </a:xfrm>
        </p:grpSpPr>
        <p:sp>
          <p:nvSpPr>
            <p:cNvPr id="97" name="Google Shape;97;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 name="Google Shape;98;p1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 name="Google Shape;99;p14"/>
          <p:cNvGrpSpPr/>
          <p:nvPr/>
        </p:nvGrpSpPr>
        <p:grpSpPr>
          <a:xfrm>
            <a:off x="4473157" y="4156147"/>
            <a:ext cx="197681" cy="198567"/>
            <a:chOff x="1813" y="0"/>
            <a:chExt cx="809173" cy="812800"/>
          </a:xfrm>
        </p:grpSpPr>
        <p:sp>
          <p:nvSpPr>
            <p:cNvPr id="100" name="Google Shape;100;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cap="flat" cmpd="sng" w="38100">
              <a:solidFill>
                <a:srgbClr val="41B8D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 name="Google Shape;101;p1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86611"/>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2" name="Google Shape;102;p14"/>
          <p:cNvSpPr txBox="1"/>
          <p:nvPr/>
        </p:nvSpPr>
        <p:spPr>
          <a:xfrm>
            <a:off x="3430563" y="3360300"/>
            <a:ext cx="2355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Calibri"/>
                <a:ea typeface="Calibri"/>
                <a:cs typeface="Calibri"/>
                <a:sym typeface="Calibri"/>
              </a:rPr>
              <a:t>GROUP-12</a:t>
            </a:r>
            <a:endParaRPr sz="35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3"/>
          <p:cNvPicPr preferRelativeResize="0"/>
          <p:nvPr/>
        </p:nvPicPr>
        <p:blipFill>
          <a:blip r:embed="rId3">
            <a:alphaModFix/>
          </a:blip>
          <a:stretch>
            <a:fillRect/>
          </a:stretch>
        </p:blipFill>
        <p:spPr>
          <a:xfrm>
            <a:off x="2322737" y="494725"/>
            <a:ext cx="4498525" cy="4154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Structure of Hilbert R-trees</a:t>
            </a:r>
            <a:endParaRPr b="1" sz="2600">
              <a:solidFill>
                <a:schemeClr val="lt1"/>
              </a:solidFill>
              <a:latin typeface="Roboto Mono"/>
              <a:ea typeface="Roboto Mono"/>
              <a:cs typeface="Roboto Mono"/>
              <a:sym typeface="Roboto Mono"/>
            </a:endParaRPr>
          </a:p>
        </p:txBody>
      </p:sp>
      <p:sp>
        <p:nvSpPr>
          <p:cNvPr id="175" name="Google Shape;175;p24"/>
          <p:cNvSpPr txBox="1"/>
          <p:nvPr>
            <p:ph idx="1" type="body"/>
          </p:nvPr>
        </p:nvSpPr>
        <p:spPr>
          <a:xfrm>
            <a:off x="311700" y="1130350"/>
            <a:ext cx="8520600" cy="3416400"/>
          </a:xfrm>
          <a:prstGeom prst="rect">
            <a:avLst/>
          </a:prstGeom>
        </p:spPr>
        <p:txBody>
          <a:bodyPr anchorCtr="0" anchor="t" bIns="22850" lIns="45725" spcFirstLastPara="1" rIns="45725" wrap="square" tIns="22850">
            <a:normAutofit/>
          </a:bodyPr>
          <a:lstStyle/>
          <a:p>
            <a:pPr indent="-317500" lvl="0" marL="457200" rtl="0" algn="l">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The two basic tenets:</a:t>
            </a:r>
            <a:endParaRPr sz="1400">
              <a:solidFill>
                <a:schemeClr val="lt1"/>
              </a:solidFill>
              <a:latin typeface="Roboto"/>
              <a:ea typeface="Roboto"/>
              <a:cs typeface="Roboto"/>
              <a:sym typeface="Roboto"/>
            </a:endParaRPr>
          </a:p>
          <a:p>
            <a:pPr indent="0" lvl="0" marL="0" rtl="0" algn="l">
              <a:spcBef>
                <a:spcPts val="300"/>
              </a:spcBef>
              <a:spcAft>
                <a:spcPts val="0"/>
              </a:spcAft>
              <a:buNone/>
            </a:pPr>
            <a:r>
              <a:rPr lang="en" sz="1400">
                <a:solidFill>
                  <a:schemeClr val="lt1"/>
                </a:solidFill>
                <a:latin typeface="Roboto"/>
                <a:ea typeface="Roboto"/>
                <a:cs typeface="Roboto"/>
                <a:sym typeface="Roboto"/>
              </a:rPr>
              <a:t>           </a:t>
            </a:r>
            <a:r>
              <a:rPr lang="en" sz="1400">
                <a:solidFill>
                  <a:schemeClr val="lt1"/>
                </a:solidFill>
                <a:latin typeface="Roboto"/>
                <a:ea typeface="Roboto"/>
                <a:cs typeface="Roboto"/>
                <a:sym typeface="Roboto"/>
              </a:rPr>
              <a:t>- It can behave like an R-tree on search</a:t>
            </a:r>
            <a:endParaRPr sz="1400">
              <a:solidFill>
                <a:schemeClr val="lt1"/>
              </a:solidFill>
              <a:latin typeface="Roboto"/>
              <a:ea typeface="Roboto"/>
              <a:cs typeface="Roboto"/>
              <a:sym typeface="Roboto"/>
            </a:endParaRPr>
          </a:p>
          <a:p>
            <a:pPr indent="0" lvl="0" marL="0" rtl="0" algn="l">
              <a:spcBef>
                <a:spcPts val="300"/>
              </a:spcBef>
              <a:spcAft>
                <a:spcPts val="0"/>
              </a:spcAft>
              <a:buNone/>
            </a:pPr>
            <a:r>
              <a:rPr lang="en" sz="1400">
                <a:solidFill>
                  <a:schemeClr val="lt1"/>
                </a:solidFill>
                <a:latin typeface="Roboto"/>
                <a:ea typeface="Roboto"/>
                <a:cs typeface="Roboto"/>
                <a:sym typeface="Roboto"/>
              </a:rPr>
              <a:t>           </a:t>
            </a:r>
            <a:r>
              <a:rPr lang="en" sz="1400">
                <a:solidFill>
                  <a:schemeClr val="lt1"/>
                </a:solidFill>
                <a:latin typeface="Roboto"/>
                <a:ea typeface="Roboto"/>
                <a:cs typeface="Roboto"/>
                <a:sym typeface="Roboto"/>
              </a:rPr>
              <a:t>- It can support deferred splitting on insertion, using the Hilbert value of the inserted rectangle   </a:t>
            </a:r>
            <a:endParaRPr sz="1400">
              <a:solidFill>
                <a:schemeClr val="lt1"/>
              </a:solidFill>
              <a:latin typeface="Roboto"/>
              <a:ea typeface="Roboto"/>
              <a:cs typeface="Roboto"/>
              <a:sym typeface="Roboto"/>
            </a:endParaRPr>
          </a:p>
          <a:p>
            <a:pPr indent="-317500" lvl="0" marL="457200" rtl="0" algn="l">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Every node of the tree stores its MBR and Largest H-Value(LHV) of the data rectangles that belong to the subtree of root n</a:t>
            </a:r>
            <a:endParaRPr sz="1400">
              <a:solidFill>
                <a:schemeClr val="lt1"/>
              </a:solidFill>
              <a:latin typeface="Roboto"/>
              <a:ea typeface="Roboto"/>
              <a:cs typeface="Roboto"/>
              <a:sym typeface="Roboto"/>
            </a:endParaRPr>
          </a:p>
          <a:p>
            <a:pPr indent="-317500" lvl="0" marL="457200" rtl="0" algn="l">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A</a:t>
            </a:r>
            <a:r>
              <a:rPr lang="en" sz="1400">
                <a:solidFill>
                  <a:schemeClr val="lt1"/>
                </a:solidFill>
                <a:latin typeface="Roboto"/>
                <a:ea typeface="Roboto"/>
                <a:cs typeface="Roboto"/>
                <a:sym typeface="Roboto"/>
              </a:rPr>
              <a:t> non-leaf node in the Hilbert R-tree contains at most Cn entries of the form (R, ptr, LHV) </a:t>
            </a:r>
            <a:endParaRPr sz="1400">
              <a:solidFill>
                <a:schemeClr val="lt1"/>
              </a:solidFill>
              <a:latin typeface="Roboto"/>
              <a:ea typeface="Roboto"/>
              <a:cs typeface="Roboto"/>
              <a:sym typeface="Roboto"/>
            </a:endParaRPr>
          </a:p>
          <a:p>
            <a:pPr indent="0" lvl="0" marL="0" rtl="0" algn="l">
              <a:spcBef>
                <a:spcPts val="300"/>
              </a:spcBef>
              <a:spcAft>
                <a:spcPts val="0"/>
              </a:spcAft>
              <a:buNone/>
            </a:pPr>
            <a:r>
              <a:t/>
            </a:r>
            <a:endParaRPr sz="14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5"/>
          <p:cNvPicPr preferRelativeResize="0"/>
          <p:nvPr/>
        </p:nvPicPr>
        <p:blipFill>
          <a:blip r:embed="rId3">
            <a:alphaModFix/>
          </a:blip>
          <a:stretch>
            <a:fillRect/>
          </a:stretch>
        </p:blipFill>
        <p:spPr>
          <a:xfrm>
            <a:off x="2461500" y="152400"/>
            <a:ext cx="422099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Structures Implemented</a:t>
            </a:r>
            <a:endParaRPr b="1" sz="2600">
              <a:solidFill>
                <a:schemeClr val="lt1"/>
              </a:solidFill>
              <a:latin typeface="Roboto Mono"/>
              <a:ea typeface="Roboto Mono"/>
              <a:cs typeface="Roboto Mono"/>
              <a:sym typeface="Roboto Mono"/>
            </a:endParaRPr>
          </a:p>
        </p:txBody>
      </p:sp>
      <p:sp>
        <p:nvSpPr>
          <p:cNvPr id="186" name="Google Shape;186;p26"/>
          <p:cNvSpPr txBox="1"/>
          <p:nvPr>
            <p:ph idx="1" type="body"/>
          </p:nvPr>
        </p:nvSpPr>
        <p:spPr>
          <a:xfrm>
            <a:off x="311700" y="1287550"/>
            <a:ext cx="8520600" cy="3416400"/>
          </a:xfrm>
          <a:prstGeom prst="rect">
            <a:avLst/>
          </a:prstGeom>
        </p:spPr>
        <p:txBody>
          <a:bodyPr anchorCtr="0" anchor="t" bIns="22850" lIns="45725" spcFirstLastPara="1" rIns="45725" wrap="square" tIns="22850">
            <a:noAutofit/>
          </a:bodyPr>
          <a:lstStyle/>
          <a:p>
            <a:pPr indent="-311150" lvl="0" marL="457200" rtl="0" algn="l">
              <a:lnSpc>
                <a:spcPct val="115000"/>
              </a:lnSpc>
              <a:spcBef>
                <a:spcPts val="30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Point</a:t>
            </a:r>
            <a:r>
              <a:rPr lang="en" sz="1300">
                <a:solidFill>
                  <a:schemeClr val="lt1"/>
                </a:solidFill>
                <a:latin typeface="Roboto"/>
                <a:ea typeface="Roboto"/>
                <a:cs typeface="Roboto"/>
                <a:sym typeface="Roboto"/>
              </a:rPr>
              <a:t>:- It is used to store a point. It has 2 members x and y. Which store their respective coordinates.</a:t>
            </a:r>
            <a:endParaRPr sz="1300">
              <a:solidFill>
                <a:schemeClr val="lt1"/>
              </a:solidFill>
              <a:latin typeface="Roboto"/>
              <a:ea typeface="Roboto"/>
              <a:cs typeface="Roboto"/>
              <a:sym typeface="Roboto"/>
            </a:endParaRPr>
          </a:p>
          <a:p>
            <a:pPr indent="-311150" lvl="0" marL="457200" rtl="0" algn="l">
              <a:lnSpc>
                <a:spcPct val="115000"/>
              </a:lnSpc>
              <a:spcBef>
                <a:spcPts val="30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Rectangle</a:t>
            </a:r>
            <a:r>
              <a:rPr lang="en" sz="1300">
                <a:solidFill>
                  <a:schemeClr val="lt1"/>
                </a:solidFill>
                <a:latin typeface="Roboto"/>
                <a:ea typeface="Roboto"/>
                <a:cs typeface="Roboto"/>
                <a:sym typeface="Roboto"/>
              </a:rPr>
              <a:t>:- It is used to represent a rectangle which stores the bottom left and the top right points. It also stores the hilbert value of the center of the rectangle. Its members are bottom_left, top_right and h.</a:t>
            </a:r>
            <a:endParaRPr sz="1300">
              <a:solidFill>
                <a:schemeClr val="lt1"/>
              </a:solidFill>
              <a:latin typeface="Roboto"/>
              <a:ea typeface="Roboto"/>
              <a:cs typeface="Roboto"/>
              <a:sym typeface="Roboto"/>
            </a:endParaRPr>
          </a:p>
          <a:p>
            <a:pPr indent="-311150" lvl="0" marL="457200" rtl="0" algn="l">
              <a:lnSpc>
                <a:spcPct val="115000"/>
              </a:lnSpc>
              <a:spcBef>
                <a:spcPts val="30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LeafEntry</a:t>
            </a:r>
            <a:r>
              <a:rPr lang="en" sz="1300">
                <a:solidFill>
                  <a:schemeClr val="lt1"/>
                </a:solidFill>
                <a:latin typeface="Roboto"/>
                <a:ea typeface="Roboto"/>
                <a:cs typeface="Roboto"/>
                <a:sym typeface="Roboto"/>
              </a:rPr>
              <a:t>:- It stores the minimum bounding rectangle for its children node and the object id of entry</a:t>
            </a:r>
            <a:endParaRPr sz="1300">
              <a:solidFill>
                <a:schemeClr val="lt1"/>
              </a:solidFill>
              <a:latin typeface="Roboto"/>
              <a:ea typeface="Roboto"/>
              <a:cs typeface="Roboto"/>
              <a:sym typeface="Roboto"/>
            </a:endParaRPr>
          </a:p>
          <a:p>
            <a:pPr indent="-311150" lvl="0" marL="457200" rtl="0" algn="l">
              <a:lnSpc>
                <a:spcPct val="115000"/>
              </a:lnSpc>
              <a:spcBef>
                <a:spcPts val="300"/>
              </a:spcBef>
              <a:spcAft>
                <a:spcPts val="0"/>
              </a:spcAft>
              <a:buClr>
                <a:schemeClr val="lt1"/>
              </a:buClr>
              <a:buSzPts val="1300"/>
              <a:buFont typeface="Roboto"/>
              <a:buAutoNum type="arabicPeriod"/>
            </a:pPr>
            <a:r>
              <a:rPr lang="en" sz="1300">
                <a:solidFill>
                  <a:schemeClr val="lt1"/>
                </a:solidFill>
                <a:latin typeface="Roboto"/>
                <a:ea typeface="Roboto"/>
                <a:cs typeface="Roboto"/>
                <a:sym typeface="Roboto"/>
              </a:rPr>
              <a:t>LeafNode:- One leafNode stores the number of leaf entries and an </a:t>
            </a:r>
            <a:r>
              <a:rPr lang="en" sz="1300">
                <a:solidFill>
                  <a:schemeClr val="lt1"/>
                </a:solidFill>
                <a:latin typeface="Roboto"/>
                <a:ea typeface="Roboto"/>
                <a:cs typeface="Roboto"/>
                <a:sym typeface="Roboto"/>
              </a:rPr>
              <a:t>array</a:t>
            </a:r>
            <a:r>
              <a:rPr lang="en" sz="1300">
                <a:solidFill>
                  <a:schemeClr val="lt1"/>
                </a:solidFill>
                <a:latin typeface="Roboto"/>
                <a:ea typeface="Roboto"/>
                <a:cs typeface="Roboto"/>
                <a:sym typeface="Roboto"/>
              </a:rPr>
              <a:t> of LeafEntry</a:t>
            </a:r>
            <a:endParaRPr sz="1300">
              <a:solidFill>
                <a:schemeClr val="lt1"/>
              </a:solidFill>
              <a:latin typeface="Roboto"/>
              <a:ea typeface="Roboto"/>
              <a:cs typeface="Roboto"/>
              <a:sym typeface="Roboto"/>
            </a:endParaRPr>
          </a:p>
          <a:p>
            <a:pPr indent="-311150" lvl="0" marL="457200" rtl="0" algn="l">
              <a:lnSpc>
                <a:spcPct val="115000"/>
              </a:lnSpc>
              <a:spcBef>
                <a:spcPts val="30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NonLeafEntry</a:t>
            </a:r>
            <a:r>
              <a:rPr lang="en" sz="1300">
                <a:solidFill>
                  <a:schemeClr val="lt1"/>
                </a:solidFill>
                <a:latin typeface="Roboto"/>
                <a:ea typeface="Roboto"/>
                <a:cs typeface="Roboto"/>
                <a:sym typeface="Roboto"/>
              </a:rPr>
              <a:t>:- It stores the minimum bounding rectangle, bounding its child node and the LHV of the entries in the child node</a:t>
            </a:r>
            <a:endParaRPr sz="1300">
              <a:solidFill>
                <a:schemeClr val="lt1"/>
              </a:solidFill>
              <a:latin typeface="Roboto"/>
              <a:ea typeface="Roboto"/>
              <a:cs typeface="Roboto"/>
              <a:sym typeface="Roboto"/>
            </a:endParaRPr>
          </a:p>
          <a:p>
            <a:pPr indent="-311150" lvl="0" marL="457200" rtl="0" algn="l">
              <a:lnSpc>
                <a:spcPct val="115000"/>
              </a:lnSpc>
              <a:spcBef>
                <a:spcPts val="30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LeafNode</a:t>
            </a:r>
            <a:r>
              <a:rPr lang="en" sz="1300">
                <a:solidFill>
                  <a:schemeClr val="lt1"/>
                </a:solidFill>
                <a:latin typeface="Roboto"/>
                <a:ea typeface="Roboto"/>
                <a:cs typeface="Roboto"/>
                <a:sym typeface="Roboto"/>
              </a:rPr>
              <a:t>:- </a:t>
            </a:r>
            <a:r>
              <a:rPr lang="en" sz="1300">
                <a:solidFill>
                  <a:schemeClr val="lt1"/>
                </a:solidFill>
                <a:latin typeface="Roboto"/>
                <a:ea typeface="Roboto"/>
                <a:cs typeface="Roboto"/>
                <a:sym typeface="Roboto"/>
              </a:rPr>
              <a:t>It stores the number of entries in that node. It also has an array which stores all the rectangles in it. Its members are num_enterie and entries[MAX_CHILDREN]</a:t>
            </a:r>
            <a:endParaRPr sz="1300">
              <a:solidFill>
                <a:schemeClr val="lt1"/>
              </a:solidFill>
              <a:latin typeface="Roboto"/>
              <a:ea typeface="Roboto"/>
              <a:cs typeface="Roboto"/>
              <a:sym typeface="Roboto"/>
            </a:endParaRPr>
          </a:p>
          <a:p>
            <a:pPr indent="-311150" lvl="0" marL="457200" rtl="0" algn="l">
              <a:lnSpc>
                <a:spcPct val="115000"/>
              </a:lnSpc>
              <a:spcBef>
                <a:spcPts val="30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Node</a:t>
            </a:r>
            <a:r>
              <a:rPr lang="en" sz="1300">
                <a:solidFill>
                  <a:schemeClr val="lt1"/>
                </a:solidFill>
                <a:latin typeface="Roboto"/>
                <a:ea typeface="Roboto"/>
                <a:cs typeface="Roboto"/>
                <a:sym typeface="Roboto"/>
              </a:rPr>
              <a:t>:- Firstly it contains a member is_leaf which stores value 0 and 1. Then it has a parent_ptr which point to the parent_node of that node. It also contains a union of LeafNode and a NonLeafNode.</a:t>
            </a:r>
            <a:endParaRPr sz="1300">
              <a:solidFill>
                <a:schemeClr val="lt1"/>
              </a:solidFill>
              <a:latin typeface="Roboto"/>
              <a:ea typeface="Roboto"/>
              <a:cs typeface="Roboto"/>
              <a:sym typeface="Roboto"/>
            </a:endParaRPr>
          </a:p>
          <a:p>
            <a:pPr indent="-311150" lvl="0" marL="457200" rtl="0" algn="l">
              <a:lnSpc>
                <a:spcPct val="115000"/>
              </a:lnSpc>
              <a:spcBef>
                <a:spcPts val="300"/>
              </a:spcBef>
              <a:spcAft>
                <a:spcPts val="0"/>
              </a:spcAft>
              <a:buClr>
                <a:schemeClr val="lt1"/>
              </a:buClr>
              <a:buSzPts val="1300"/>
              <a:buFont typeface="Roboto"/>
              <a:buAutoNum type="arabicPeriod"/>
            </a:pPr>
            <a:r>
              <a:rPr b="1" lang="en" sz="1300">
                <a:solidFill>
                  <a:schemeClr val="lt1"/>
                </a:solidFill>
                <a:latin typeface="Roboto"/>
                <a:ea typeface="Roboto"/>
                <a:cs typeface="Roboto"/>
                <a:sym typeface="Roboto"/>
              </a:rPr>
              <a:t>HilbertTree</a:t>
            </a:r>
            <a:r>
              <a:rPr lang="en" sz="1300">
                <a:solidFill>
                  <a:schemeClr val="lt1"/>
                </a:solidFill>
                <a:latin typeface="Roboto"/>
                <a:ea typeface="Roboto"/>
                <a:cs typeface="Roboto"/>
                <a:sym typeface="Roboto"/>
              </a:rPr>
              <a:t>:- In this we are storing the height of our tree and the root node.</a:t>
            </a:r>
            <a:endParaRPr sz="1300">
              <a:solidFill>
                <a:schemeClr val="lt1"/>
              </a:solidFill>
              <a:latin typeface="Roboto"/>
              <a:ea typeface="Roboto"/>
              <a:cs typeface="Roboto"/>
              <a:sym typeface="Roboto"/>
            </a:endParaRPr>
          </a:p>
          <a:p>
            <a:pPr indent="0" lvl="0" marL="0" rtl="0" algn="l">
              <a:lnSpc>
                <a:spcPct val="115000"/>
              </a:lnSpc>
              <a:spcBef>
                <a:spcPts val="300"/>
              </a:spcBef>
              <a:spcAft>
                <a:spcPts val="0"/>
              </a:spcAft>
              <a:buClr>
                <a:schemeClr val="dk1"/>
              </a:buClr>
              <a:buSzPts val="1018"/>
              <a:buFont typeface="Arial"/>
              <a:buNone/>
            </a:pPr>
            <a:r>
              <a:t/>
            </a:r>
            <a:endParaRPr sz="1300">
              <a:solidFill>
                <a:schemeClr val="lt1"/>
              </a:solidFill>
              <a:latin typeface="Roboto"/>
              <a:ea typeface="Roboto"/>
              <a:cs typeface="Roboto"/>
              <a:sym typeface="Roboto"/>
            </a:endParaRPr>
          </a:p>
          <a:p>
            <a:pPr indent="0" lvl="0" marL="0" rtl="0" algn="l">
              <a:lnSpc>
                <a:spcPct val="115000"/>
              </a:lnSpc>
              <a:spcBef>
                <a:spcPts val="300"/>
              </a:spcBef>
              <a:spcAft>
                <a:spcPts val="0"/>
              </a:spcAft>
              <a:buClr>
                <a:schemeClr val="dk1"/>
              </a:buClr>
              <a:buSzPts val="1018"/>
              <a:buFont typeface="Arial"/>
              <a:buNone/>
            </a:pPr>
            <a:r>
              <a:t/>
            </a:r>
            <a:endParaRPr sz="1300">
              <a:solidFill>
                <a:schemeClr val="lt1"/>
              </a:solidFill>
              <a:latin typeface="Roboto"/>
              <a:ea typeface="Roboto"/>
              <a:cs typeface="Roboto"/>
              <a:sym typeface="Roboto"/>
            </a:endParaRPr>
          </a:p>
          <a:p>
            <a:pPr indent="0" lvl="0" marL="457200" rtl="0" algn="l">
              <a:lnSpc>
                <a:spcPct val="115000"/>
              </a:lnSpc>
              <a:spcBef>
                <a:spcPts val="300"/>
              </a:spcBef>
              <a:spcAft>
                <a:spcPts val="0"/>
              </a:spcAft>
              <a:buClr>
                <a:schemeClr val="dk1"/>
              </a:buClr>
              <a:buSzPts val="1018"/>
              <a:buFont typeface="Arial"/>
              <a:buNone/>
            </a:pPr>
            <a:r>
              <a:t/>
            </a:r>
            <a:endParaRPr sz="1300">
              <a:solidFill>
                <a:schemeClr val="lt1"/>
              </a:solidFill>
              <a:latin typeface="Roboto"/>
              <a:ea typeface="Roboto"/>
              <a:cs typeface="Roboto"/>
              <a:sym typeface="Roboto"/>
            </a:endParaRPr>
          </a:p>
          <a:p>
            <a:pPr indent="0" lvl="0" marL="0" rtl="0" algn="l">
              <a:lnSpc>
                <a:spcPct val="115000"/>
              </a:lnSpc>
              <a:spcBef>
                <a:spcPts val="300"/>
              </a:spcBef>
              <a:spcAft>
                <a:spcPts val="0"/>
              </a:spcAft>
              <a:buSzPts val="1018"/>
              <a:buNone/>
            </a:pPr>
            <a:r>
              <a:t/>
            </a:r>
            <a:endParaRPr sz="13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Algorithms Implemented</a:t>
            </a:r>
            <a:endParaRPr b="1" sz="2600">
              <a:solidFill>
                <a:schemeClr val="lt1"/>
              </a:solidFill>
              <a:latin typeface="Roboto Mono"/>
              <a:ea typeface="Roboto Mono"/>
              <a:cs typeface="Roboto Mono"/>
              <a:sym typeface="Roboto Mono"/>
            </a:endParaRPr>
          </a:p>
        </p:txBody>
      </p:sp>
      <p:sp>
        <p:nvSpPr>
          <p:cNvPr id="192" name="Google Shape;192;p27"/>
          <p:cNvSpPr txBox="1"/>
          <p:nvPr>
            <p:ph idx="1" type="body"/>
          </p:nvPr>
        </p:nvSpPr>
        <p:spPr>
          <a:xfrm>
            <a:off x="311700" y="1152475"/>
            <a:ext cx="8520600" cy="3416400"/>
          </a:xfrm>
          <a:prstGeom prst="rect">
            <a:avLst/>
          </a:prstGeom>
        </p:spPr>
        <p:txBody>
          <a:bodyPr anchorCtr="0" anchor="t" bIns="22850" lIns="45725" spcFirstLastPara="1" rIns="45725" wrap="square" tIns="22850">
            <a:normAutofit/>
          </a:bodyPr>
          <a:lstStyle/>
          <a:p>
            <a:pPr indent="-330200" lvl="0" marL="457200" rtl="0" algn="l">
              <a:spcBef>
                <a:spcPts val="300"/>
              </a:spcBef>
              <a:spcAft>
                <a:spcPts val="0"/>
              </a:spcAft>
              <a:buClr>
                <a:schemeClr val="lt1"/>
              </a:buClr>
              <a:buSzPts val="1600"/>
              <a:buFont typeface="Roboto"/>
              <a:buAutoNum type="arabicPeriod"/>
            </a:pPr>
            <a:r>
              <a:rPr lang="en">
                <a:solidFill>
                  <a:schemeClr val="lt1"/>
                </a:solidFill>
                <a:latin typeface="Roboto"/>
                <a:ea typeface="Roboto"/>
                <a:cs typeface="Roboto"/>
                <a:sym typeface="Roboto"/>
              </a:rPr>
              <a:t>Insert</a:t>
            </a:r>
            <a:endParaRPr>
              <a:solidFill>
                <a:schemeClr val="lt1"/>
              </a:solidFill>
              <a:latin typeface="Roboto"/>
              <a:ea typeface="Roboto"/>
              <a:cs typeface="Roboto"/>
              <a:sym typeface="Roboto"/>
            </a:endParaRPr>
          </a:p>
          <a:p>
            <a:pPr indent="-330200" lvl="0" marL="457200" rtl="0" algn="l">
              <a:spcBef>
                <a:spcPts val="300"/>
              </a:spcBef>
              <a:spcAft>
                <a:spcPts val="0"/>
              </a:spcAft>
              <a:buClr>
                <a:schemeClr val="lt1"/>
              </a:buClr>
              <a:buSzPts val="1600"/>
              <a:buFont typeface="Roboto"/>
              <a:buAutoNum type="arabicPeriod"/>
            </a:pPr>
            <a:r>
              <a:rPr lang="en">
                <a:solidFill>
                  <a:schemeClr val="lt1"/>
                </a:solidFill>
                <a:latin typeface="Roboto"/>
                <a:ea typeface="Roboto"/>
                <a:cs typeface="Roboto"/>
                <a:sym typeface="Roboto"/>
              </a:rPr>
              <a:t>ChooseLeaf</a:t>
            </a:r>
            <a:endParaRPr>
              <a:solidFill>
                <a:schemeClr val="lt1"/>
              </a:solidFill>
              <a:latin typeface="Roboto"/>
              <a:ea typeface="Roboto"/>
              <a:cs typeface="Roboto"/>
              <a:sym typeface="Roboto"/>
            </a:endParaRPr>
          </a:p>
          <a:p>
            <a:pPr indent="-330200" lvl="0" marL="457200" rtl="0" algn="l">
              <a:spcBef>
                <a:spcPts val="300"/>
              </a:spcBef>
              <a:spcAft>
                <a:spcPts val="0"/>
              </a:spcAft>
              <a:buClr>
                <a:schemeClr val="lt1"/>
              </a:buClr>
              <a:buSzPts val="1600"/>
              <a:buFont typeface="Roboto"/>
              <a:buAutoNum type="arabicPeriod"/>
            </a:pPr>
            <a:r>
              <a:rPr lang="en">
                <a:solidFill>
                  <a:schemeClr val="lt1"/>
                </a:solidFill>
                <a:latin typeface="Roboto"/>
                <a:ea typeface="Roboto"/>
                <a:cs typeface="Roboto"/>
                <a:sym typeface="Roboto"/>
              </a:rPr>
              <a:t>AdjustTree</a:t>
            </a:r>
            <a:endParaRPr>
              <a:solidFill>
                <a:schemeClr val="lt1"/>
              </a:solidFill>
              <a:latin typeface="Roboto"/>
              <a:ea typeface="Roboto"/>
              <a:cs typeface="Roboto"/>
              <a:sym typeface="Roboto"/>
            </a:endParaRPr>
          </a:p>
          <a:p>
            <a:pPr indent="-330200" lvl="0" marL="457200" rtl="0" algn="l">
              <a:spcBef>
                <a:spcPts val="300"/>
              </a:spcBef>
              <a:spcAft>
                <a:spcPts val="0"/>
              </a:spcAft>
              <a:buClr>
                <a:schemeClr val="lt1"/>
              </a:buClr>
              <a:buSzPts val="1600"/>
              <a:buFont typeface="Roboto"/>
              <a:buAutoNum type="arabicPeriod"/>
            </a:pPr>
            <a:r>
              <a:rPr lang="en">
                <a:solidFill>
                  <a:schemeClr val="lt1"/>
                </a:solidFill>
                <a:latin typeface="Roboto"/>
                <a:ea typeface="Roboto"/>
                <a:cs typeface="Roboto"/>
                <a:sym typeface="Roboto"/>
              </a:rPr>
              <a:t>InsertNode</a:t>
            </a:r>
            <a:endParaRPr>
              <a:solidFill>
                <a:schemeClr val="lt1"/>
              </a:solidFill>
              <a:latin typeface="Roboto"/>
              <a:ea typeface="Roboto"/>
              <a:cs typeface="Roboto"/>
              <a:sym typeface="Roboto"/>
            </a:endParaRPr>
          </a:p>
          <a:p>
            <a:pPr indent="-330200" lvl="0" marL="457200" rtl="0" algn="l">
              <a:spcBef>
                <a:spcPts val="300"/>
              </a:spcBef>
              <a:spcAft>
                <a:spcPts val="0"/>
              </a:spcAft>
              <a:buClr>
                <a:schemeClr val="lt1"/>
              </a:buClr>
              <a:buSzPts val="1600"/>
              <a:buFont typeface="Roboto"/>
              <a:buAutoNum type="arabicPeriod"/>
            </a:pPr>
            <a:r>
              <a:rPr lang="en">
                <a:solidFill>
                  <a:schemeClr val="lt1"/>
                </a:solidFill>
                <a:latin typeface="Roboto"/>
                <a:ea typeface="Roboto"/>
                <a:cs typeface="Roboto"/>
                <a:sym typeface="Roboto"/>
              </a:rPr>
              <a:t>HandleOverflow</a:t>
            </a:r>
            <a:endParaRPr>
              <a:solidFill>
                <a:schemeClr val="lt1"/>
              </a:solidFill>
              <a:latin typeface="Roboto"/>
              <a:ea typeface="Roboto"/>
              <a:cs typeface="Roboto"/>
              <a:sym typeface="Roboto"/>
            </a:endParaRPr>
          </a:p>
          <a:p>
            <a:pPr indent="-330200" lvl="0" marL="457200" rtl="0" algn="l">
              <a:spcBef>
                <a:spcPts val="300"/>
              </a:spcBef>
              <a:spcAft>
                <a:spcPts val="0"/>
              </a:spcAft>
              <a:buClr>
                <a:schemeClr val="lt1"/>
              </a:buClr>
              <a:buSzPts val="1600"/>
              <a:buFont typeface="Roboto"/>
              <a:buAutoNum type="arabicPeriod"/>
            </a:pPr>
            <a:r>
              <a:rPr lang="en">
                <a:solidFill>
                  <a:schemeClr val="lt1"/>
                </a:solidFill>
                <a:latin typeface="Roboto"/>
                <a:ea typeface="Roboto"/>
                <a:cs typeface="Roboto"/>
                <a:sym typeface="Roboto"/>
              </a:rPr>
              <a:t>HandleOverFlowNode</a:t>
            </a:r>
            <a:endParaRPr>
              <a:solidFill>
                <a:schemeClr val="lt1"/>
              </a:solidFill>
              <a:latin typeface="Roboto"/>
              <a:ea typeface="Roboto"/>
              <a:cs typeface="Roboto"/>
              <a:sym typeface="Roboto"/>
            </a:endParaRPr>
          </a:p>
          <a:p>
            <a:pPr indent="-330200" lvl="0" marL="457200" rtl="0" algn="l">
              <a:spcBef>
                <a:spcPts val="300"/>
              </a:spcBef>
              <a:spcAft>
                <a:spcPts val="0"/>
              </a:spcAft>
              <a:buClr>
                <a:schemeClr val="lt1"/>
              </a:buClr>
              <a:buSzPts val="1600"/>
              <a:buFont typeface="Roboto"/>
              <a:buAutoNum type="arabicPeriod"/>
            </a:pPr>
            <a:r>
              <a:rPr lang="en">
                <a:solidFill>
                  <a:schemeClr val="lt1"/>
                </a:solidFill>
                <a:latin typeface="Roboto"/>
                <a:ea typeface="Roboto"/>
                <a:cs typeface="Roboto"/>
                <a:sym typeface="Roboto"/>
              </a:rPr>
              <a:t>Search</a:t>
            </a:r>
            <a:endParaRPr>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Insert(NODE Root, Rectangle r)</a:t>
            </a:r>
            <a:endParaRPr b="1" sz="2600">
              <a:solidFill>
                <a:schemeClr val="lt1"/>
              </a:solidFill>
              <a:latin typeface="Roboto Mono"/>
              <a:ea typeface="Roboto Mono"/>
              <a:cs typeface="Roboto Mono"/>
              <a:sym typeface="Roboto Mono"/>
            </a:endParaRPr>
          </a:p>
        </p:txBody>
      </p:sp>
      <p:sp>
        <p:nvSpPr>
          <p:cNvPr id="198" name="Google Shape;198;p28"/>
          <p:cNvSpPr txBox="1"/>
          <p:nvPr>
            <p:ph idx="1" type="body"/>
          </p:nvPr>
        </p:nvSpPr>
        <p:spPr>
          <a:xfrm>
            <a:off x="311700" y="1152475"/>
            <a:ext cx="8520600" cy="3948000"/>
          </a:xfrm>
          <a:prstGeom prst="rect">
            <a:avLst/>
          </a:prstGeom>
        </p:spPr>
        <p:txBody>
          <a:bodyPr anchorCtr="0" anchor="t" bIns="22850" lIns="45725" spcFirstLastPara="1" rIns="45725" wrap="square" tIns="22850">
            <a:noAutofit/>
          </a:bodyPr>
          <a:lstStyle/>
          <a:p>
            <a:pPr indent="-323850" lvl="0" marL="457200" rtl="0" algn="l">
              <a:lnSpc>
                <a:spcPct val="105000"/>
              </a:lnSpc>
              <a:spcBef>
                <a:spcPts val="300"/>
              </a:spcBef>
              <a:spcAft>
                <a:spcPts val="0"/>
              </a:spcAft>
              <a:buClr>
                <a:schemeClr val="lt1"/>
              </a:buClr>
              <a:buSzPts val="1500"/>
              <a:buAutoNum type="arabicPeriod"/>
            </a:pPr>
            <a:r>
              <a:rPr lang="en" sz="1500">
                <a:solidFill>
                  <a:schemeClr val="lt1"/>
                </a:solidFill>
              </a:rPr>
              <a:t>Purpose: Inserts a new rectangle r in the Hilbert R-tree. To insert a new rectangle r in the Hilbert R-tree, the Hilbert value h of the center of the new rectangle is used as a key. In each level we choose the node with minimum LHV among the siblings. When a leaf node is reached the rectangle r is inserted in its correct order according to h. After a new rectangle is inserted in a leaf node N, AdjustTree is called to x the MBR and LHV values in upper level node</a:t>
            </a:r>
            <a:endParaRPr sz="1500">
              <a:solidFill>
                <a:schemeClr val="lt1"/>
              </a:solidFill>
            </a:endParaRPr>
          </a:p>
          <a:p>
            <a:pPr indent="-323850" lvl="0" marL="457200" rtl="0" algn="l">
              <a:lnSpc>
                <a:spcPct val="105000"/>
              </a:lnSpc>
              <a:spcBef>
                <a:spcPts val="300"/>
              </a:spcBef>
              <a:spcAft>
                <a:spcPts val="0"/>
              </a:spcAft>
              <a:buClr>
                <a:schemeClr val="lt1"/>
              </a:buClr>
              <a:buSzPts val="1500"/>
              <a:buAutoNum type="arabicPeriod"/>
            </a:pPr>
            <a:r>
              <a:rPr lang="en" sz="1500">
                <a:solidFill>
                  <a:schemeClr val="lt1"/>
                </a:solidFill>
              </a:rPr>
              <a:t>It invokes three </a:t>
            </a:r>
            <a:r>
              <a:rPr lang="en" sz="1500">
                <a:solidFill>
                  <a:schemeClr val="lt1"/>
                </a:solidFill>
              </a:rPr>
              <a:t>algorithms</a:t>
            </a:r>
            <a:r>
              <a:rPr lang="en" sz="1500">
                <a:solidFill>
                  <a:schemeClr val="lt1"/>
                </a:solidFill>
              </a:rPr>
              <a:t>: ChooseLeaf, HandleOverflow and AdjustTree</a:t>
            </a:r>
            <a:endParaRPr sz="1500">
              <a:solidFill>
                <a:schemeClr val="lt1"/>
              </a:solidFill>
            </a:endParaRPr>
          </a:p>
          <a:p>
            <a:pPr indent="-323850" lvl="0" marL="457200" rtl="0" algn="l">
              <a:lnSpc>
                <a:spcPct val="105000"/>
              </a:lnSpc>
              <a:spcBef>
                <a:spcPts val="300"/>
              </a:spcBef>
              <a:spcAft>
                <a:spcPts val="0"/>
              </a:spcAft>
              <a:buClr>
                <a:schemeClr val="lt1"/>
              </a:buClr>
              <a:buSzPts val="1500"/>
              <a:buAutoNum type="arabicPeriod"/>
            </a:pPr>
            <a:r>
              <a:rPr lang="en" sz="1500">
                <a:solidFill>
                  <a:schemeClr val="lt1"/>
                </a:solidFill>
              </a:rPr>
              <a:t>Working:</a:t>
            </a:r>
            <a:endParaRPr sz="1500">
              <a:solidFill>
                <a:schemeClr val="lt1"/>
              </a:solidFill>
            </a:endParaRPr>
          </a:p>
          <a:p>
            <a:pPr indent="0" lvl="0" marL="457200" rtl="0" algn="l">
              <a:lnSpc>
                <a:spcPct val="105000"/>
              </a:lnSpc>
              <a:spcBef>
                <a:spcPts val="300"/>
              </a:spcBef>
              <a:spcAft>
                <a:spcPts val="0"/>
              </a:spcAft>
              <a:buSzPts val="523"/>
              <a:buNone/>
            </a:pPr>
            <a:r>
              <a:rPr lang="en" sz="1500">
                <a:solidFill>
                  <a:schemeClr val="lt1"/>
                </a:solidFill>
              </a:rPr>
              <a:t>I1. Find the appropriate leaf node: Invoke ChooseLeaf(r, h) to select a leaf node L in which to place r.</a:t>
            </a:r>
            <a:endParaRPr sz="1500">
              <a:solidFill>
                <a:schemeClr val="lt1"/>
              </a:solidFill>
            </a:endParaRPr>
          </a:p>
          <a:p>
            <a:pPr indent="0" lvl="0" marL="457200" rtl="0" algn="l">
              <a:lnSpc>
                <a:spcPct val="105000"/>
              </a:lnSpc>
              <a:spcBef>
                <a:spcPts val="300"/>
              </a:spcBef>
              <a:spcAft>
                <a:spcPts val="0"/>
              </a:spcAft>
              <a:buSzPts val="523"/>
              <a:buNone/>
            </a:pPr>
            <a:r>
              <a:rPr lang="en" sz="1500">
                <a:solidFill>
                  <a:schemeClr val="lt1"/>
                </a:solidFill>
              </a:rPr>
              <a:t>I2. Insert r in a leaf node L: if L has an empty slot, insert r in L in the appropriate place according to the Hilbert order and return. if L is full, invoke HandleOverflow(L,r), which will return new leaf if split was inevitable. </a:t>
            </a:r>
            <a:endParaRPr sz="1500">
              <a:solidFill>
                <a:schemeClr val="lt1"/>
              </a:solidFill>
            </a:endParaRPr>
          </a:p>
          <a:p>
            <a:pPr indent="0" lvl="0" marL="457200" rtl="0" algn="l">
              <a:lnSpc>
                <a:spcPct val="105000"/>
              </a:lnSpc>
              <a:spcBef>
                <a:spcPts val="300"/>
              </a:spcBef>
              <a:spcAft>
                <a:spcPts val="0"/>
              </a:spcAft>
              <a:buSzPts val="523"/>
              <a:buNone/>
            </a:pPr>
            <a:r>
              <a:rPr lang="en" sz="1500">
                <a:solidFill>
                  <a:schemeClr val="lt1"/>
                </a:solidFill>
              </a:rPr>
              <a:t>I3. Propagate changes upward: form a set S that contains L, its cooperating siblings and the new leaf (if any). invoke AdjustTree(S)</a:t>
            </a:r>
            <a:endParaRPr sz="1500">
              <a:solidFill>
                <a:schemeClr val="lt1"/>
              </a:solidFill>
            </a:endParaRPr>
          </a:p>
          <a:p>
            <a:pPr indent="0" lvl="0" marL="457200" rtl="0" algn="l">
              <a:lnSpc>
                <a:spcPct val="105000"/>
              </a:lnSpc>
              <a:spcBef>
                <a:spcPts val="300"/>
              </a:spcBef>
              <a:spcAft>
                <a:spcPts val="0"/>
              </a:spcAft>
              <a:buSzPts val="523"/>
              <a:buNone/>
            </a:pPr>
            <a:r>
              <a:rPr lang="en" sz="1500">
                <a:solidFill>
                  <a:schemeClr val="lt1"/>
                </a:solidFill>
              </a:rPr>
              <a:t>I4. Grow tree taller: if node split propagation caused the root to split, create a new root whose children are the two resulting nodes. </a:t>
            </a:r>
            <a:endParaRPr sz="1500">
              <a:solidFill>
                <a:schemeClr val="lt1"/>
              </a:solidFill>
            </a:endParaRPr>
          </a:p>
          <a:p>
            <a:pPr indent="0" lvl="0" marL="0" rtl="0" algn="l">
              <a:lnSpc>
                <a:spcPct val="105000"/>
              </a:lnSpc>
              <a:spcBef>
                <a:spcPts val="300"/>
              </a:spcBef>
              <a:spcAft>
                <a:spcPts val="0"/>
              </a:spcAft>
              <a:buSzPts val="523"/>
              <a:buNone/>
            </a:pPr>
            <a:r>
              <a:t/>
            </a:r>
            <a:endParaRPr sz="15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66000" y="312900"/>
            <a:ext cx="90120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ChooseLeaf(NODE root,Rectangle r,int h)</a:t>
            </a:r>
            <a:endParaRPr b="1" sz="2600">
              <a:solidFill>
                <a:schemeClr val="lt1"/>
              </a:solidFill>
              <a:latin typeface="Roboto Mono"/>
              <a:ea typeface="Roboto Mono"/>
              <a:cs typeface="Roboto Mono"/>
              <a:sym typeface="Roboto Mono"/>
            </a:endParaRPr>
          </a:p>
        </p:txBody>
      </p:sp>
      <p:sp>
        <p:nvSpPr>
          <p:cNvPr id="204" name="Google Shape;204;p29"/>
          <p:cNvSpPr txBox="1"/>
          <p:nvPr>
            <p:ph idx="1" type="body"/>
          </p:nvPr>
        </p:nvSpPr>
        <p:spPr>
          <a:xfrm>
            <a:off x="311700" y="1152475"/>
            <a:ext cx="8520600" cy="3416400"/>
          </a:xfrm>
          <a:prstGeom prst="rect">
            <a:avLst/>
          </a:prstGeom>
        </p:spPr>
        <p:txBody>
          <a:bodyPr anchorCtr="0" anchor="t" bIns="22850" lIns="45725" spcFirstLastPara="1" rIns="45725" wrap="square" tIns="22850">
            <a:normAutofit/>
          </a:bodyPr>
          <a:lstStyle/>
          <a:p>
            <a:pPr indent="-323850" lvl="0" marL="457200" rtl="0" algn="l">
              <a:spcBef>
                <a:spcPts val="300"/>
              </a:spcBef>
              <a:spcAft>
                <a:spcPts val="0"/>
              </a:spcAft>
              <a:buClr>
                <a:schemeClr val="lt1"/>
              </a:buClr>
              <a:buSzPts val="1500"/>
              <a:buFont typeface="Roboto"/>
              <a:buAutoNum type="arabicPeriod"/>
            </a:pPr>
            <a:r>
              <a:rPr lang="en" sz="1500">
                <a:solidFill>
                  <a:schemeClr val="lt1"/>
                </a:solidFill>
                <a:latin typeface="Roboto"/>
                <a:ea typeface="Roboto"/>
                <a:cs typeface="Roboto"/>
                <a:sym typeface="Roboto"/>
              </a:rPr>
              <a:t>Purpose: Returns the leaf node in which new rectangle r should be placed given current state of the tree</a:t>
            </a:r>
            <a:endParaRPr sz="1500">
              <a:solidFill>
                <a:schemeClr val="lt1"/>
              </a:solidFill>
              <a:latin typeface="Roboto"/>
              <a:ea typeface="Roboto"/>
              <a:cs typeface="Roboto"/>
              <a:sym typeface="Roboto"/>
            </a:endParaRPr>
          </a:p>
          <a:p>
            <a:pPr indent="-323850" lvl="0" marL="457200" rtl="0" algn="l">
              <a:spcBef>
                <a:spcPts val="300"/>
              </a:spcBef>
              <a:spcAft>
                <a:spcPts val="0"/>
              </a:spcAft>
              <a:buClr>
                <a:schemeClr val="lt1"/>
              </a:buClr>
              <a:buSzPts val="1500"/>
              <a:buFont typeface="Roboto"/>
              <a:buAutoNum type="arabicPeriod"/>
            </a:pPr>
            <a:r>
              <a:rPr lang="en" sz="1500">
                <a:solidFill>
                  <a:schemeClr val="lt1"/>
                </a:solidFill>
                <a:latin typeface="Roboto"/>
                <a:ea typeface="Roboto"/>
                <a:cs typeface="Roboto"/>
                <a:sym typeface="Roboto"/>
              </a:rPr>
              <a:t>Takes the root node, rectangle and it’s hilbert value as input, if the root is a leaf; it is the only node present; returns it. Otherwise finds the entry with minimum LHV greater than h (or with maximum LHV, if all less than h). Returns the leaf node as base case</a:t>
            </a:r>
            <a:endParaRPr sz="1500">
              <a:solidFill>
                <a:schemeClr val="lt1"/>
              </a:solidFill>
              <a:latin typeface="Roboto"/>
              <a:ea typeface="Roboto"/>
              <a:cs typeface="Roboto"/>
              <a:sym typeface="Roboto"/>
            </a:endParaRPr>
          </a:p>
          <a:p>
            <a:pPr indent="-323850" lvl="0" marL="457200" rtl="0" algn="l">
              <a:spcBef>
                <a:spcPts val="300"/>
              </a:spcBef>
              <a:spcAft>
                <a:spcPts val="0"/>
              </a:spcAft>
              <a:buClr>
                <a:schemeClr val="lt1"/>
              </a:buClr>
              <a:buSzPts val="1500"/>
              <a:buFont typeface="Roboto"/>
              <a:buAutoNum type="arabicPeriod"/>
            </a:pPr>
            <a:r>
              <a:rPr lang="en" sz="1500">
                <a:solidFill>
                  <a:schemeClr val="lt1"/>
                </a:solidFill>
                <a:latin typeface="Roboto"/>
                <a:ea typeface="Roboto"/>
                <a:cs typeface="Roboto"/>
                <a:sym typeface="Roboto"/>
              </a:rPr>
              <a:t>Working:</a:t>
            </a:r>
            <a:endParaRPr sz="1500">
              <a:solidFill>
                <a:schemeClr val="lt1"/>
              </a:solidFill>
              <a:latin typeface="Roboto"/>
              <a:ea typeface="Roboto"/>
              <a:cs typeface="Roboto"/>
              <a:sym typeface="Roboto"/>
            </a:endParaRPr>
          </a:p>
          <a:p>
            <a:pPr indent="-323850" lvl="0" marL="457200" rtl="0" algn="l">
              <a:spcBef>
                <a:spcPts val="300"/>
              </a:spcBef>
              <a:spcAft>
                <a:spcPts val="0"/>
              </a:spcAft>
              <a:buClr>
                <a:schemeClr val="lt1"/>
              </a:buClr>
              <a:buSzPts val="1500"/>
              <a:buFont typeface="Roboto"/>
              <a:buChar char="-"/>
            </a:pPr>
            <a:r>
              <a:rPr lang="en" sz="1500">
                <a:solidFill>
                  <a:schemeClr val="lt1"/>
                </a:solidFill>
                <a:latin typeface="Roboto"/>
                <a:ea typeface="Roboto"/>
                <a:cs typeface="Roboto"/>
                <a:sym typeface="Roboto"/>
              </a:rPr>
              <a:t>N is set to be the root node</a:t>
            </a:r>
            <a:endParaRPr sz="1500">
              <a:solidFill>
                <a:schemeClr val="lt1"/>
              </a:solidFill>
              <a:latin typeface="Roboto"/>
              <a:ea typeface="Roboto"/>
              <a:cs typeface="Roboto"/>
              <a:sym typeface="Roboto"/>
            </a:endParaRPr>
          </a:p>
          <a:p>
            <a:pPr indent="-323850" lvl="0" marL="457200" rtl="0" algn="l">
              <a:spcBef>
                <a:spcPts val="300"/>
              </a:spcBef>
              <a:spcAft>
                <a:spcPts val="0"/>
              </a:spcAft>
              <a:buClr>
                <a:schemeClr val="lt1"/>
              </a:buClr>
              <a:buSzPts val="1500"/>
              <a:buFont typeface="Roboto"/>
              <a:buChar char="-"/>
            </a:pPr>
            <a:r>
              <a:rPr lang="en" sz="1500">
                <a:solidFill>
                  <a:schemeClr val="lt1"/>
                </a:solidFill>
                <a:latin typeface="Roboto"/>
                <a:ea typeface="Roboto"/>
                <a:cs typeface="Roboto"/>
                <a:sym typeface="Roboto"/>
              </a:rPr>
              <a:t>If N is a leaf, N is returned</a:t>
            </a:r>
            <a:endParaRPr sz="1500">
              <a:solidFill>
                <a:schemeClr val="lt1"/>
              </a:solidFill>
              <a:latin typeface="Roboto"/>
              <a:ea typeface="Roboto"/>
              <a:cs typeface="Roboto"/>
              <a:sym typeface="Roboto"/>
            </a:endParaRPr>
          </a:p>
          <a:p>
            <a:pPr indent="-323850" lvl="0" marL="457200" rtl="0" algn="l">
              <a:spcBef>
                <a:spcPts val="300"/>
              </a:spcBef>
              <a:spcAft>
                <a:spcPts val="0"/>
              </a:spcAft>
              <a:buClr>
                <a:schemeClr val="lt1"/>
              </a:buClr>
              <a:buSzPts val="1500"/>
              <a:buFont typeface="Roboto"/>
              <a:buChar char="-"/>
            </a:pPr>
            <a:r>
              <a:rPr lang="en" sz="1500">
                <a:solidFill>
                  <a:schemeClr val="lt1"/>
                </a:solidFill>
                <a:latin typeface="Roboto"/>
                <a:ea typeface="Roboto"/>
                <a:cs typeface="Roboto"/>
                <a:sym typeface="Roboto"/>
              </a:rPr>
              <a:t>If N is a non-leaf node, choose the entry (R, ptr, LHV) with the minimum LHV value 		greater than h</a:t>
            </a:r>
            <a:endParaRPr sz="1500">
              <a:solidFill>
                <a:schemeClr val="lt1"/>
              </a:solidFill>
              <a:latin typeface="Roboto"/>
              <a:ea typeface="Roboto"/>
              <a:cs typeface="Roboto"/>
              <a:sym typeface="Roboto"/>
            </a:endParaRPr>
          </a:p>
          <a:p>
            <a:pPr indent="-323850" lvl="0" marL="457200" rtl="0" algn="l">
              <a:spcBef>
                <a:spcPts val="300"/>
              </a:spcBef>
              <a:spcAft>
                <a:spcPts val="0"/>
              </a:spcAft>
              <a:buClr>
                <a:schemeClr val="lt1"/>
              </a:buClr>
              <a:buSzPts val="1500"/>
              <a:buFont typeface="Roboto"/>
              <a:buChar char="-"/>
            </a:pPr>
            <a:r>
              <a:rPr lang="en" sz="1500">
                <a:solidFill>
                  <a:schemeClr val="lt1"/>
                </a:solidFill>
                <a:latin typeface="Roboto"/>
                <a:ea typeface="Roboto"/>
                <a:cs typeface="Roboto"/>
                <a:sym typeface="Roboto"/>
              </a:rPr>
              <a:t>Set N to the node pointed by ptr and repeat above step  </a:t>
            </a:r>
            <a:endParaRPr sz="1500">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220350" y="407550"/>
            <a:ext cx="8520600" cy="572700"/>
          </a:xfrm>
          <a:prstGeom prst="rect">
            <a:avLst/>
          </a:prstGeom>
        </p:spPr>
        <p:txBody>
          <a:bodyPr anchorCtr="0" anchor="ctr" bIns="22850" lIns="45725" spcFirstLastPara="1" rIns="45725" wrap="square" tIns="22850">
            <a:noAutofit/>
          </a:bodyPr>
          <a:lstStyle/>
          <a:p>
            <a:pPr indent="0" lvl="0" marL="0" rtl="0" algn="ctr">
              <a:spcBef>
                <a:spcPts val="0"/>
              </a:spcBef>
              <a:spcAft>
                <a:spcPts val="0"/>
              </a:spcAft>
              <a:buNone/>
            </a:pPr>
            <a:r>
              <a:rPr b="1" lang="en" sz="2300">
                <a:solidFill>
                  <a:schemeClr val="lt1"/>
                </a:solidFill>
                <a:latin typeface="Roboto Mono"/>
                <a:ea typeface="Roboto Mono"/>
                <a:cs typeface="Roboto Mono"/>
                <a:sym typeface="Roboto Mono"/>
              </a:rPr>
              <a:t>AdjustTree(NODE LeafNode, NODE newLeafNode, set S, int s_size)</a:t>
            </a:r>
            <a:endParaRPr b="1" sz="2300">
              <a:solidFill>
                <a:schemeClr val="lt1"/>
              </a:solidFill>
              <a:latin typeface="Roboto Mono"/>
              <a:ea typeface="Roboto Mono"/>
              <a:cs typeface="Roboto Mono"/>
              <a:sym typeface="Roboto Mono"/>
            </a:endParaRPr>
          </a:p>
        </p:txBody>
      </p:sp>
      <p:sp>
        <p:nvSpPr>
          <p:cNvPr id="210" name="Google Shape;210;p30"/>
          <p:cNvSpPr txBox="1"/>
          <p:nvPr>
            <p:ph idx="1" type="body"/>
          </p:nvPr>
        </p:nvSpPr>
        <p:spPr>
          <a:xfrm>
            <a:off x="367000" y="1460725"/>
            <a:ext cx="8520600" cy="3416400"/>
          </a:xfrm>
          <a:prstGeom prst="rect">
            <a:avLst/>
          </a:prstGeom>
        </p:spPr>
        <p:txBody>
          <a:bodyPr anchorCtr="0" anchor="t" bIns="22850" lIns="45725" spcFirstLastPara="1" rIns="45725" wrap="square" tIns="22850">
            <a:noAutofit/>
          </a:bodyPr>
          <a:lstStyle/>
          <a:p>
            <a:pPr indent="-321310" lvl="0" marL="457200" rtl="0" algn="l">
              <a:lnSpc>
                <a:spcPct val="105000"/>
              </a:lnSpc>
              <a:spcBef>
                <a:spcPts val="300"/>
              </a:spcBef>
              <a:spcAft>
                <a:spcPts val="0"/>
              </a:spcAft>
              <a:buClr>
                <a:schemeClr val="lt1"/>
              </a:buClr>
              <a:buSzPts val="1460"/>
              <a:buAutoNum type="arabicPeriod"/>
            </a:pPr>
            <a:r>
              <a:rPr lang="en" sz="1460">
                <a:solidFill>
                  <a:schemeClr val="lt1"/>
                </a:solidFill>
              </a:rPr>
              <a:t>Purpose: S is a set of nodes that contains the node being updated, its cooperating siblings (if over ow has occurred) and newly created node NN (if split has occurred). The routine ascends from leaf level towards the root, adjusting MBR and LHV of nodes that cover the nodes in S. siblings. It propagates splits (if any)</a:t>
            </a:r>
            <a:endParaRPr sz="1460">
              <a:solidFill>
                <a:schemeClr val="lt1"/>
              </a:solidFill>
            </a:endParaRPr>
          </a:p>
          <a:p>
            <a:pPr indent="0" lvl="0" marL="457200" rtl="0" algn="l">
              <a:lnSpc>
                <a:spcPct val="105000"/>
              </a:lnSpc>
              <a:spcBef>
                <a:spcPts val="300"/>
              </a:spcBef>
              <a:spcAft>
                <a:spcPts val="0"/>
              </a:spcAft>
              <a:buNone/>
            </a:pPr>
            <a:r>
              <a:t/>
            </a:r>
            <a:endParaRPr sz="1460">
              <a:solidFill>
                <a:schemeClr val="lt1"/>
              </a:solidFill>
            </a:endParaRPr>
          </a:p>
          <a:p>
            <a:pPr indent="-321310" lvl="0" marL="457200" rtl="0" algn="l">
              <a:lnSpc>
                <a:spcPct val="105000"/>
              </a:lnSpc>
              <a:spcBef>
                <a:spcPts val="300"/>
              </a:spcBef>
              <a:spcAft>
                <a:spcPts val="0"/>
              </a:spcAft>
              <a:buClr>
                <a:schemeClr val="lt1"/>
              </a:buClr>
              <a:buSzPts val="1460"/>
              <a:buAutoNum type="arabicPeriod"/>
            </a:pPr>
            <a:r>
              <a:rPr lang="en" sz="1460">
                <a:solidFill>
                  <a:schemeClr val="lt1"/>
                </a:solidFill>
              </a:rPr>
              <a:t>Working: </a:t>
            </a:r>
            <a:endParaRPr sz="1460">
              <a:solidFill>
                <a:schemeClr val="lt1"/>
              </a:solidFill>
            </a:endParaRPr>
          </a:p>
          <a:p>
            <a:pPr indent="0" lvl="0" marL="457200" rtl="0" algn="l">
              <a:lnSpc>
                <a:spcPct val="105000"/>
              </a:lnSpc>
              <a:spcBef>
                <a:spcPts val="300"/>
              </a:spcBef>
              <a:spcAft>
                <a:spcPts val="0"/>
              </a:spcAft>
              <a:buNone/>
            </a:pPr>
            <a:r>
              <a:rPr lang="en" sz="1460">
                <a:solidFill>
                  <a:schemeClr val="lt1"/>
                </a:solidFill>
              </a:rPr>
              <a:t>A1.</a:t>
            </a:r>
            <a:r>
              <a:rPr lang="en" sz="1460">
                <a:solidFill>
                  <a:schemeClr val="lt1"/>
                </a:solidFill>
              </a:rPr>
              <a:t> if reached root level stop.</a:t>
            </a:r>
            <a:r>
              <a:rPr lang="en" sz="1460">
                <a:solidFill>
                  <a:schemeClr val="lt1"/>
                </a:solidFill>
              </a:rPr>
              <a:t> </a:t>
            </a:r>
            <a:endParaRPr sz="1460">
              <a:solidFill>
                <a:schemeClr val="lt1"/>
              </a:solidFill>
            </a:endParaRPr>
          </a:p>
          <a:p>
            <a:pPr indent="0" lvl="0" marL="457200" rtl="0" algn="l">
              <a:lnSpc>
                <a:spcPct val="105000"/>
              </a:lnSpc>
              <a:spcBef>
                <a:spcPts val="300"/>
              </a:spcBef>
              <a:spcAft>
                <a:spcPts val="0"/>
              </a:spcAft>
              <a:buSzPts val="770"/>
              <a:buNone/>
            </a:pPr>
            <a:r>
              <a:rPr lang="en" sz="1460">
                <a:solidFill>
                  <a:schemeClr val="lt1"/>
                </a:solidFill>
              </a:rPr>
              <a:t>A2. </a:t>
            </a:r>
            <a:r>
              <a:rPr lang="en" sz="1460">
                <a:solidFill>
                  <a:schemeClr val="lt1"/>
                </a:solidFill>
              </a:rPr>
              <a:t>Propagate node split upward </a:t>
            </a:r>
            <a:r>
              <a:rPr lang="en" sz="1460">
                <a:solidFill>
                  <a:schemeClr val="lt1"/>
                </a:solidFill>
              </a:rPr>
              <a:t>let Np be the parent node of N. if N has been split, let NN be the new node. insert NN in Np in the correct order according to its Hilbert value if there is room. Otherwise, invoke HandleOverflow(Np, NN). if Np is split, let PP be the new node. </a:t>
            </a:r>
            <a:endParaRPr sz="1460">
              <a:solidFill>
                <a:schemeClr val="lt1"/>
              </a:solidFill>
            </a:endParaRPr>
          </a:p>
          <a:p>
            <a:pPr indent="0" lvl="0" marL="457200" rtl="0" algn="l">
              <a:lnSpc>
                <a:spcPct val="105000"/>
              </a:lnSpc>
              <a:spcBef>
                <a:spcPts val="300"/>
              </a:spcBef>
              <a:spcAft>
                <a:spcPts val="0"/>
              </a:spcAft>
              <a:buSzPts val="770"/>
              <a:buNone/>
            </a:pPr>
            <a:r>
              <a:rPr lang="en" sz="1460">
                <a:solidFill>
                  <a:schemeClr val="lt1"/>
                </a:solidFill>
              </a:rPr>
              <a:t>A3. </a:t>
            </a:r>
            <a:r>
              <a:rPr lang="en" sz="1460">
                <a:solidFill>
                  <a:schemeClr val="lt1"/>
                </a:solidFill>
              </a:rPr>
              <a:t>a</a:t>
            </a:r>
            <a:r>
              <a:rPr lang="en" sz="1460">
                <a:solidFill>
                  <a:schemeClr val="lt1"/>
                </a:solidFill>
              </a:rPr>
              <a:t>djust the MBR's and LHV's in the parent level: let P be the set of parent nodes for the nodes in S. </a:t>
            </a:r>
            <a:r>
              <a:rPr lang="en" sz="1460">
                <a:solidFill>
                  <a:schemeClr val="lt1"/>
                </a:solidFill>
              </a:rPr>
              <a:t>Adjust the corresponding MBR's and LHV's appropriately of the nodes in P. </a:t>
            </a:r>
            <a:endParaRPr sz="1460">
              <a:solidFill>
                <a:schemeClr val="lt1"/>
              </a:solidFill>
            </a:endParaRPr>
          </a:p>
          <a:p>
            <a:pPr indent="0" lvl="0" marL="457200" rtl="0" algn="l">
              <a:lnSpc>
                <a:spcPct val="105000"/>
              </a:lnSpc>
              <a:spcBef>
                <a:spcPts val="300"/>
              </a:spcBef>
              <a:spcAft>
                <a:spcPts val="0"/>
              </a:spcAft>
              <a:buSzPts val="770"/>
              <a:buNone/>
            </a:pPr>
            <a:r>
              <a:rPr lang="en" sz="1460">
                <a:solidFill>
                  <a:schemeClr val="lt1"/>
                </a:solidFill>
              </a:rPr>
              <a:t>A4. Move up to next level: </a:t>
            </a:r>
            <a:r>
              <a:rPr lang="en" sz="1460">
                <a:solidFill>
                  <a:schemeClr val="lt1"/>
                </a:solidFill>
              </a:rPr>
              <a:t>Let S become the set of parent nodes P, with NN = PP, if Np was split. repeat from A1.</a:t>
            </a:r>
            <a:endParaRPr sz="146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InsertNode(Np, NN)</a:t>
            </a:r>
            <a:endParaRPr b="1" sz="2600">
              <a:solidFill>
                <a:schemeClr val="lt1"/>
              </a:solidFill>
              <a:latin typeface="Roboto Mono"/>
              <a:ea typeface="Roboto Mono"/>
              <a:cs typeface="Roboto Mono"/>
              <a:sym typeface="Roboto Mono"/>
            </a:endParaRPr>
          </a:p>
        </p:txBody>
      </p:sp>
      <p:sp>
        <p:nvSpPr>
          <p:cNvPr id="216" name="Google Shape;216;p31"/>
          <p:cNvSpPr txBox="1"/>
          <p:nvPr>
            <p:ph idx="1" type="body"/>
          </p:nvPr>
        </p:nvSpPr>
        <p:spPr>
          <a:xfrm>
            <a:off x="311700" y="1152475"/>
            <a:ext cx="8520600" cy="3416400"/>
          </a:xfrm>
          <a:prstGeom prst="rect">
            <a:avLst/>
          </a:prstGeom>
        </p:spPr>
        <p:txBody>
          <a:bodyPr anchorCtr="0" anchor="t" bIns="22850" lIns="45725" spcFirstLastPara="1" rIns="45725" wrap="square" tIns="22850">
            <a:normAutofit/>
          </a:bodyPr>
          <a:lstStyle/>
          <a:p>
            <a:pPr indent="0" lvl="0" marL="0" rtl="0" algn="l">
              <a:spcBef>
                <a:spcPts val="300"/>
              </a:spcBef>
              <a:spcAft>
                <a:spcPts val="0"/>
              </a:spcAft>
              <a:buNone/>
            </a:pPr>
            <a:r>
              <a:rPr lang="en">
                <a:solidFill>
                  <a:schemeClr val="lt1"/>
                </a:solidFill>
              </a:rPr>
              <a:t>Purpose: Called in the adjustTree function to insert NN as a new non-leaf entry into Np.</a:t>
            </a:r>
            <a:endParaRPr>
              <a:solidFill>
                <a:schemeClr val="lt1"/>
              </a:solidFill>
            </a:endParaRPr>
          </a:p>
          <a:p>
            <a:pPr indent="-330200" lvl="0" marL="457200" rtl="0" algn="l">
              <a:spcBef>
                <a:spcPts val="300"/>
              </a:spcBef>
              <a:spcAft>
                <a:spcPts val="0"/>
              </a:spcAft>
              <a:buClr>
                <a:schemeClr val="lt1"/>
              </a:buClr>
              <a:buSzPts val="1600"/>
              <a:buAutoNum type="arabicPeriod"/>
            </a:pPr>
            <a:r>
              <a:rPr lang="en">
                <a:solidFill>
                  <a:schemeClr val="lt1"/>
                </a:solidFill>
              </a:rPr>
              <a:t>Finds the index of entry where NN should be inserted</a:t>
            </a:r>
            <a:endParaRPr>
              <a:solidFill>
                <a:schemeClr val="lt1"/>
              </a:solidFill>
            </a:endParaRPr>
          </a:p>
          <a:p>
            <a:pPr indent="-330200" lvl="0" marL="457200" rtl="0" algn="l">
              <a:spcBef>
                <a:spcPts val="300"/>
              </a:spcBef>
              <a:spcAft>
                <a:spcPts val="0"/>
              </a:spcAft>
              <a:buClr>
                <a:schemeClr val="lt1"/>
              </a:buClr>
              <a:buSzPts val="1600"/>
              <a:buAutoNum type="arabicPeriod"/>
            </a:pPr>
            <a:r>
              <a:rPr lang="en">
                <a:solidFill>
                  <a:schemeClr val="lt1"/>
                </a:solidFill>
              </a:rPr>
              <a:t>Shifts entries forward to clear index</a:t>
            </a:r>
            <a:endParaRPr>
              <a:solidFill>
                <a:schemeClr val="lt1"/>
              </a:solidFill>
            </a:endParaRPr>
          </a:p>
          <a:p>
            <a:pPr indent="-330200" lvl="0" marL="457200" rtl="0" algn="l">
              <a:spcBef>
                <a:spcPts val="300"/>
              </a:spcBef>
              <a:spcAft>
                <a:spcPts val="0"/>
              </a:spcAft>
              <a:buClr>
                <a:schemeClr val="lt1"/>
              </a:buClr>
              <a:buSzPts val="1600"/>
              <a:buAutoNum type="arabicPeriod"/>
            </a:pPr>
            <a:r>
              <a:rPr lang="en">
                <a:solidFill>
                  <a:schemeClr val="lt1"/>
                </a:solidFill>
              </a:rPr>
              <a:t>Adds a new non leaf entry at the index</a:t>
            </a:r>
            <a:endParaRPr>
              <a:solidFill>
                <a:schemeClr val="lt1"/>
              </a:solidFill>
            </a:endParaRPr>
          </a:p>
          <a:p>
            <a:pPr indent="0" lvl="0" marL="0" rtl="0" algn="l">
              <a:spcBef>
                <a:spcPts val="300"/>
              </a:spcBef>
              <a:spcAft>
                <a:spcPts val="0"/>
              </a:spcAft>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269500"/>
            <a:ext cx="8520600" cy="572700"/>
          </a:xfrm>
          <a:prstGeom prst="rect">
            <a:avLst/>
          </a:prstGeom>
        </p:spPr>
        <p:txBody>
          <a:bodyPr anchorCtr="0" anchor="ctr" bIns="22850" lIns="45725" spcFirstLastPara="1" rIns="45725" wrap="square" tIns="22850">
            <a:noAutofit/>
          </a:bodyPr>
          <a:lstStyle/>
          <a:p>
            <a:pPr indent="0" lvl="0" marL="0" rtl="0" algn="ctr">
              <a:spcBef>
                <a:spcPts val="0"/>
              </a:spcBef>
              <a:spcAft>
                <a:spcPts val="0"/>
              </a:spcAft>
              <a:buNone/>
            </a:pPr>
            <a:r>
              <a:rPr b="1" lang="en" sz="2400">
                <a:solidFill>
                  <a:schemeClr val="lt1"/>
                </a:solidFill>
                <a:latin typeface="Roboto Mono"/>
                <a:ea typeface="Roboto Mono"/>
                <a:cs typeface="Roboto Mono"/>
                <a:sym typeface="Roboto Mono"/>
              </a:rPr>
              <a:t>HandleOverflow(NODE N, Rectangle r)</a:t>
            </a:r>
            <a:endParaRPr b="1" sz="2400">
              <a:solidFill>
                <a:schemeClr val="lt1"/>
              </a:solidFill>
              <a:latin typeface="Roboto Mono"/>
              <a:ea typeface="Roboto Mono"/>
              <a:cs typeface="Roboto Mono"/>
              <a:sym typeface="Roboto Mono"/>
            </a:endParaRPr>
          </a:p>
        </p:txBody>
      </p:sp>
      <p:sp>
        <p:nvSpPr>
          <p:cNvPr id="222" name="Google Shape;222;p32"/>
          <p:cNvSpPr txBox="1"/>
          <p:nvPr>
            <p:ph idx="1" type="body"/>
          </p:nvPr>
        </p:nvSpPr>
        <p:spPr>
          <a:xfrm>
            <a:off x="311700" y="1152475"/>
            <a:ext cx="8520600" cy="3416400"/>
          </a:xfrm>
          <a:prstGeom prst="rect">
            <a:avLst/>
          </a:prstGeom>
        </p:spPr>
        <p:txBody>
          <a:bodyPr anchorCtr="0" anchor="t" bIns="22850" lIns="45725" spcFirstLastPara="1" rIns="45725" wrap="square" tIns="22850">
            <a:normAutofit/>
          </a:bodyPr>
          <a:lstStyle/>
          <a:p>
            <a:pPr indent="-330200" lvl="0" marL="457200" rtl="0" algn="l">
              <a:spcBef>
                <a:spcPts val="300"/>
              </a:spcBef>
              <a:spcAft>
                <a:spcPts val="0"/>
              </a:spcAft>
              <a:buClr>
                <a:schemeClr val="lt1"/>
              </a:buClr>
              <a:buSzPts val="1600"/>
              <a:buAutoNum type="arabicPeriod"/>
            </a:pPr>
            <a:r>
              <a:rPr lang="en">
                <a:solidFill>
                  <a:schemeClr val="lt1"/>
                </a:solidFill>
              </a:rPr>
              <a:t>The overflow handling algorithm in the Hilbert R-tree implements the 2-3 split policy of Hilbert RTree, it creates a set of all entries in the node and its siblings and either evenly distributes them amongst all, if atleast one is not full or creates a new node and evenly distributes the entry, if all siblings were full.</a:t>
            </a:r>
            <a:endParaRPr>
              <a:solidFill>
                <a:schemeClr val="lt1"/>
              </a:solidFill>
            </a:endParaRPr>
          </a:p>
          <a:p>
            <a:pPr indent="-330200" lvl="0" marL="457200" rtl="0" algn="l">
              <a:spcBef>
                <a:spcPts val="300"/>
              </a:spcBef>
              <a:spcAft>
                <a:spcPts val="0"/>
              </a:spcAft>
              <a:buClr>
                <a:schemeClr val="lt1"/>
              </a:buClr>
              <a:buSzPts val="1600"/>
              <a:buAutoNum type="arabicPeriod"/>
            </a:pPr>
            <a:r>
              <a:rPr lang="en">
                <a:solidFill>
                  <a:schemeClr val="lt1"/>
                </a:solidFill>
              </a:rPr>
              <a:t>Problem: return the new node if a split occurred. </a:t>
            </a:r>
            <a:endParaRPr>
              <a:solidFill>
                <a:schemeClr val="lt1"/>
              </a:solidFill>
            </a:endParaRPr>
          </a:p>
          <a:p>
            <a:pPr indent="-330200" lvl="0" marL="457200" rtl="0" algn="l">
              <a:spcBef>
                <a:spcPts val="300"/>
              </a:spcBef>
              <a:spcAft>
                <a:spcPts val="0"/>
              </a:spcAft>
              <a:buClr>
                <a:schemeClr val="lt1"/>
              </a:buClr>
              <a:buSzPts val="1600"/>
              <a:buAutoNum type="arabicPeriod"/>
            </a:pPr>
            <a:r>
              <a:rPr lang="en">
                <a:solidFill>
                  <a:schemeClr val="lt1"/>
                </a:solidFill>
              </a:rPr>
              <a:t>H1. let E be a set that contains all the entries from N and its </a:t>
            </a:r>
            <a:r>
              <a:rPr lang="en">
                <a:solidFill>
                  <a:schemeClr val="lt1"/>
                </a:solidFill>
              </a:rPr>
              <a:t>s </a:t>
            </a:r>
            <a:r>
              <a:rPr lang="en">
                <a:solidFill>
                  <a:schemeClr val="lt1"/>
                </a:solidFill>
              </a:rPr>
              <a:t>1 cooperating siblings. </a:t>
            </a:r>
            <a:endParaRPr>
              <a:solidFill>
                <a:schemeClr val="lt1"/>
              </a:solidFill>
            </a:endParaRPr>
          </a:p>
          <a:p>
            <a:pPr indent="0" lvl="0" marL="457200" rtl="0" algn="l">
              <a:spcBef>
                <a:spcPts val="300"/>
              </a:spcBef>
              <a:spcAft>
                <a:spcPts val="0"/>
              </a:spcAft>
              <a:buNone/>
            </a:pPr>
            <a:r>
              <a:rPr lang="en">
                <a:solidFill>
                  <a:schemeClr val="lt1"/>
                </a:solidFill>
              </a:rPr>
              <a:t>H2. add</a:t>
            </a:r>
            <a:r>
              <a:rPr lang="en">
                <a:solidFill>
                  <a:schemeClr val="lt1"/>
                </a:solidFill>
              </a:rPr>
              <a:t> r to E.</a:t>
            </a:r>
            <a:endParaRPr>
              <a:solidFill>
                <a:schemeClr val="lt1"/>
              </a:solidFill>
            </a:endParaRPr>
          </a:p>
          <a:p>
            <a:pPr indent="0" lvl="0" marL="457200" rtl="0" algn="l">
              <a:spcBef>
                <a:spcPts val="300"/>
              </a:spcBef>
              <a:spcAft>
                <a:spcPts val="0"/>
              </a:spcAft>
              <a:buNone/>
            </a:pPr>
            <a:r>
              <a:rPr lang="en">
                <a:solidFill>
                  <a:schemeClr val="lt1"/>
                </a:solidFill>
              </a:rPr>
              <a:t>H3. if at least one of the </a:t>
            </a:r>
            <a:r>
              <a:rPr lang="en">
                <a:solidFill>
                  <a:schemeClr val="lt1"/>
                </a:solidFill>
              </a:rPr>
              <a:t>s </a:t>
            </a:r>
            <a:r>
              <a:rPr lang="en">
                <a:solidFill>
                  <a:schemeClr val="lt1"/>
                </a:solidFill>
              </a:rPr>
              <a:t>1 cooperating siblings is not full, distribute E evenly among the s nodes according to the Hilbert value. </a:t>
            </a:r>
            <a:endParaRPr>
              <a:solidFill>
                <a:schemeClr val="lt1"/>
              </a:solidFill>
            </a:endParaRPr>
          </a:p>
          <a:p>
            <a:pPr indent="0" lvl="0" marL="457200" rtl="0" algn="l">
              <a:spcBef>
                <a:spcPts val="300"/>
              </a:spcBef>
              <a:spcAft>
                <a:spcPts val="0"/>
              </a:spcAft>
              <a:buNone/>
            </a:pPr>
            <a:r>
              <a:rPr lang="en">
                <a:solidFill>
                  <a:schemeClr val="lt1"/>
                </a:solidFill>
              </a:rPr>
              <a:t>H4. if all the </a:t>
            </a:r>
            <a:r>
              <a:rPr lang="en">
                <a:solidFill>
                  <a:schemeClr val="lt1"/>
                </a:solidFill>
              </a:rPr>
              <a:t>s</a:t>
            </a:r>
            <a:r>
              <a:rPr lang="en">
                <a:solidFill>
                  <a:schemeClr val="lt1"/>
                </a:solidFill>
              </a:rPr>
              <a:t> cooperating siblings are full, create a new node NN and distribute E evenly among the </a:t>
            </a:r>
            <a:r>
              <a:rPr lang="en">
                <a:solidFill>
                  <a:schemeClr val="lt1"/>
                </a:solidFill>
              </a:rPr>
              <a:t>s + 1</a:t>
            </a:r>
            <a:r>
              <a:rPr lang="en">
                <a:solidFill>
                  <a:schemeClr val="lt1"/>
                </a:solidFill>
              </a:rPr>
              <a:t> nodes according to the Hilbert value. </a:t>
            </a:r>
            <a:r>
              <a:rPr lang="en">
                <a:solidFill>
                  <a:schemeClr val="lt1"/>
                </a:solidFill>
              </a:rPr>
              <a:t>return</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nvSpPr>
        <p:spPr>
          <a:xfrm>
            <a:off x="742950" y="314425"/>
            <a:ext cx="7725000" cy="4926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ANTI-PLAGIARISM STATEMENT</a:t>
            </a:r>
            <a:endParaRPr b="1" sz="2600">
              <a:solidFill>
                <a:schemeClr val="lt1"/>
              </a:solidFill>
              <a:latin typeface="Roboto Mono"/>
              <a:ea typeface="Roboto Mono"/>
              <a:cs typeface="Roboto Mono"/>
              <a:sym typeface="Roboto Mono"/>
            </a:endParaRPr>
          </a:p>
        </p:txBody>
      </p:sp>
      <p:sp>
        <p:nvSpPr>
          <p:cNvPr id="108" name="Google Shape;108;p15"/>
          <p:cNvSpPr txBox="1"/>
          <p:nvPr/>
        </p:nvSpPr>
        <p:spPr>
          <a:xfrm>
            <a:off x="290550" y="1099263"/>
            <a:ext cx="8562900" cy="2042700"/>
          </a:xfrm>
          <a:prstGeom prst="rect">
            <a:avLst/>
          </a:prstGeom>
          <a:noFill/>
          <a:ln>
            <a:noFill/>
          </a:ln>
        </p:spPr>
        <p:txBody>
          <a:bodyPr anchorCtr="0" anchor="t" bIns="45725" lIns="45725" spcFirstLastPara="1" rIns="45725" wrap="square" tIns="45725">
            <a:spAutoFit/>
          </a:bodyPr>
          <a:lstStyle/>
          <a:p>
            <a:pPr indent="0" lvl="0" marL="0" rtl="0" algn="ctr">
              <a:lnSpc>
                <a:spcPct val="115000"/>
              </a:lnSpc>
              <a:spcBef>
                <a:spcPts val="0"/>
              </a:spcBef>
              <a:spcAft>
                <a:spcPts val="0"/>
              </a:spcAft>
              <a:buNone/>
            </a:pPr>
            <a:r>
              <a:rPr lang="en">
                <a:solidFill>
                  <a:schemeClr val="lt1"/>
                </a:solidFill>
              </a:rPr>
              <a:t>We certify that this assignment is our own work, based on our personal study and/or research and that. We have acknowledged all material and sources used in its preparation, whether they be books, articles, reports, lecture notes, and any other kind of document, electronic or personal communication. We also certify that this assignment has not previously been submitted for assessment in any other unit, except where specific permission has been granted from all unit coordinators involved, or at any other time in this unit, and that we have not copied in part or whole or otherwise plagiarised the work of other students and/or persons.</a:t>
            </a:r>
            <a:endParaRPr>
              <a:solidFill>
                <a:schemeClr val="lt1"/>
              </a:solidFill>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09" name="Google Shape;109;p15"/>
          <p:cNvPicPr preferRelativeResize="0"/>
          <p:nvPr/>
        </p:nvPicPr>
        <p:blipFill>
          <a:blip r:embed="rId3">
            <a:alphaModFix/>
          </a:blip>
          <a:stretch>
            <a:fillRect/>
          </a:stretch>
        </p:blipFill>
        <p:spPr>
          <a:xfrm>
            <a:off x="76200" y="3244650"/>
            <a:ext cx="1828800" cy="874400"/>
          </a:xfrm>
          <a:prstGeom prst="rect">
            <a:avLst/>
          </a:prstGeom>
          <a:noFill/>
          <a:ln>
            <a:noFill/>
          </a:ln>
        </p:spPr>
      </p:pic>
      <p:pic>
        <p:nvPicPr>
          <p:cNvPr id="110" name="Google Shape;110;p15"/>
          <p:cNvPicPr preferRelativeResize="0"/>
          <p:nvPr/>
        </p:nvPicPr>
        <p:blipFill>
          <a:blip r:embed="rId4">
            <a:alphaModFix/>
          </a:blip>
          <a:stretch>
            <a:fillRect/>
          </a:stretch>
        </p:blipFill>
        <p:spPr>
          <a:xfrm>
            <a:off x="2019300" y="3244650"/>
            <a:ext cx="1752601" cy="874401"/>
          </a:xfrm>
          <a:prstGeom prst="rect">
            <a:avLst/>
          </a:prstGeom>
          <a:noFill/>
          <a:ln>
            <a:noFill/>
          </a:ln>
        </p:spPr>
      </p:pic>
      <p:pic>
        <p:nvPicPr>
          <p:cNvPr id="111" name="Google Shape;111;p15"/>
          <p:cNvPicPr preferRelativeResize="0"/>
          <p:nvPr/>
        </p:nvPicPr>
        <p:blipFill rotWithShape="1">
          <a:blip r:embed="rId5">
            <a:alphaModFix/>
          </a:blip>
          <a:srcRect b="0" l="9093" r="19134" t="0"/>
          <a:stretch/>
        </p:blipFill>
        <p:spPr>
          <a:xfrm>
            <a:off x="3886200" y="3244650"/>
            <a:ext cx="1617325" cy="874400"/>
          </a:xfrm>
          <a:prstGeom prst="rect">
            <a:avLst/>
          </a:prstGeom>
          <a:noFill/>
          <a:ln>
            <a:noFill/>
          </a:ln>
        </p:spPr>
      </p:pic>
      <p:sp>
        <p:nvSpPr>
          <p:cNvPr id="112" name="Google Shape;112;p15"/>
          <p:cNvSpPr txBox="1"/>
          <p:nvPr/>
        </p:nvSpPr>
        <p:spPr>
          <a:xfrm>
            <a:off x="-52775" y="4305300"/>
            <a:ext cx="1905000" cy="2310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900">
                <a:solidFill>
                  <a:schemeClr val="lt1"/>
                </a:solidFill>
                <a:latin typeface="Calibri"/>
                <a:ea typeface="Calibri"/>
                <a:cs typeface="Calibri"/>
                <a:sym typeface="Calibri"/>
              </a:rPr>
              <a:t>Deepak Kalra</a:t>
            </a:r>
            <a:endParaRPr sz="900">
              <a:solidFill>
                <a:schemeClr val="lt1"/>
              </a:solidFill>
              <a:latin typeface="Calibri"/>
              <a:ea typeface="Calibri"/>
              <a:cs typeface="Calibri"/>
              <a:sym typeface="Calibri"/>
            </a:endParaRPr>
          </a:p>
        </p:txBody>
      </p:sp>
      <p:sp>
        <p:nvSpPr>
          <p:cNvPr id="113" name="Google Shape;113;p15"/>
          <p:cNvSpPr txBox="1"/>
          <p:nvPr/>
        </p:nvSpPr>
        <p:spPr>
          <a:xfrm>
            <a:off x="1943100" y="4305300"/>
            <a:ext cx="1905000" cy="2310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900">
                <a:solidFill>
                  <a:schemeClr val="lt1"/>
                </a:solidFill>
                <a:latin typeface="Calibri"/>
                <a:ea typeface="Calibri"/>
                <a:cs typeface="Calibri"/>
                <a:sym typeface="Calibri"/>
              </a:rPr>
              <a:t>Aryan Bakshi</a:t>
            </a:r>
            <a:endParaRPr sz="900">
              <a:solidFill>
                <a:schemeClr val="lt1"/>
              </a:solidFill>
              <a:latin typeface="Calibri"/>
              <a:ea typeface="Calibri"/>
              <a:cs typeface="Calibri"/>
              <a:sym typeface="Calibri"/>
            </a:endParaRPr>
          </a:p>
        </p:txBody>
      </p:sp>
      <p:sp>
        <p:nvSpPr>
          <p:cNvPr id="114" name="Google Shape;114;p15"/>
          <p:cNvSpPr txBox="1"/>
          <p:nvPr/>
        </p:nvSpPr>
        <p:spPr>
          <a:xfrm>
            <a:off x="3742363" y="4305300"/>
            <a:ext cx="1905000" cy="2310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900">
                <a:solidFill>
                  <a:schemeClr val="lt1"/>
                </a:solidFill>
                <a:latin typeface="Calibri"/>
                <a:ea typeface="Calibri"/>
                <a:cs typeface="Calibri"/>
                <a:sym typeface="Calibri"/>
              </a:rPr>
              <a:t>Harpreet Singh Anand</a:t>
            </a:r>
            <a:endParaRPr sz="900">
              <a:solidFill>
                <a:schemeClr val="lt1"/>
              </a:solidFill>
              <a:latin typeface="Calibri"/>
              <a:ea typeface="Calibri"/>
              <a:cs typeface="Calibri"/>
              <a:sym typeface="Calibri"/>
            </a:endParaRPr>
          </a:p>
        </p:txBody>
      </p:sp>
      <p:pic>
        <p:nvPicPr>
          <p:cNvPr id="115" name="Google Shape;115;p15"/>
          <p:cNvPicPr preferRelativeResize="0"/>
          <p:nvPr/>
        </p:nvPicPr>
        <p:blipFill rotWithShape="1">
          <a:blip r:embed="rId6">
            <a:alphaModFix/>
          </a:blip>
          <a:srcRect b="24345" l="0" r="0" t="0"/>
          <a:stretch/>
        </p:blipFill>
        <p:spPr>
          <a:xfrm rot="-5400000">
            <a:off x="5987189" y="2886963"/>
            <a:ext cx="851049" cy="1589776"/>
          </a:xfrm>
          <a:prstGeom prst="rect">
            <a:avLst/>
          </a:prstGeom>
          <a:noFill/>
          <a:ln>
            <a:noFill/>
          </a:ln>
        </p:spPr>
      </p:pic>
      <p:sp>
        <p:nvSpPr>
          <p:cNvPr id="116" name="Google Shape;116;p15"/>
          <p:cNvSpPr txBox="1"/>
          <p:nvPr/>
        </p:nvSpPr>
        <p:spPr>
          <a:xfrm>
            <a:off x="5460200" y="4305300"/>
            <a:ext cx="1905000" cy="2310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900">
                <a:solidFill>
                  <a:schemeClr val="lt1"/>
                </a:solidFill>
                <a:latin typeface="Calibri"/>
                <a:ea typeface="Calibri"/>
                <a:cs typeface="Calibri"/>
                <a:sym typeface="Calibri"/>
              </a:rPr>
              <a:t>Yash Pandey</a:t>
            </a:r>
            <a:endParaRPr sz="900">
              <a:solidFill>
                <a:schemeClr val="lt1"/>
              </a:solidFill>
              <a:latin typeface="Calibri"/>
              <a:ea typeface="Calibri"/>
              <a:cs typeface="Calibri"/>
              <a:sym typeface="Calibri"/>
            </a:endParaRPr>
          </a:p>
        </p:txBody>
      </p:sp>
      <p:pic>
        <p:nvPicPr>
          <p:cNvPr id="117" name="Google Shape;117;p15"/>
          <p:cNvPicPr preferRelativeResize="0"/>
          <p:nvPr/>
        </p:nvPicPr>
        <p:blipFill>
          <a:blip r:embed="rId7">
            <a:alphaModFix/>
          </a:blip>
          <a:stretch>
            <a:fillRect/>
          </a:stretch>
        </p:blipFill>
        <p:spPr>
          <a:xfrm>
            <a:off x="7344600" y="3267075"/>
            <a:ext cx="1752601" cy="840299"/>
          </a:xfrm>
          <a:prstGeom prst="rect">
            <a:avLst/>
          </a:prstGeom>
          <a:noFill/>
          <a:ln>
            <a:noFill/>
          </a:ln>
        </p:spPr>
      </p:pic>
      <p:sp>
        <p:nvSpPr>
          <p:cNvPr id="118" name="Google Shape;118;p15"/>
          <p:cNvSpPr txBox="1"/>
          <p:nvPr/>
        </p:nvSpPr>
        <p:spPr>
          <a:xfrm>
            <a:off x="7207588" y="4305300"/>
            <a:ext cx="1905000" cy="2310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900">
                <a:solidFill>
                  <a:schemeClr val="lt1"/>
                </a:solidFill>
                <a:latin typeface="Calibri"/>
                <a:ea typeface="Calibri"/>
                <a:cs typeface="Calibri"/>
                <a:sym typeface="Calibri"/>
              </a:rPr>
              <a:t>Mihika Deshpande</a:t>
            </a:r>
            <a:endParaRPr sz="9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p:spPr>
        <p:txBody>
          <a:bodyPr anchorCtr="0" anchor="ctr" bIns="22850" lIns="45725" spcFirstLastPara="1" rIns="45725" wrap="square" tIns="22850">
            <a:no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HandleOverflowNode(NODE Np, NODE NN)</a:t>
            </a:r>
            <a:endParaRPr b="1" sz="2600">
              <a:solidFill>
                <a:schemeClr val="lt1"/>
              </a:solidFill>
              <a:latin typeface="Roboto Mono"/>
              <a:ea typeface="Roboto Mono"/>
              <a:cs typeface="Roboto Mono"/>
              <a:sym typeface="Roboto Mono"/>
            </a:endParaRPr>
          </a:p>
        </p:txBody>
      </p:sp>
      <p:sp>
        <p:nvSpPr>
          <p:cNvPr id="228" name="Google Shape;228;p33"/>
          <p:cNvSpPr txBox="1"/>
          <p:nvPr>
            <p:ph idx="1" type="body"/>
          </p:nvPr>
        </p:nvSpPr>
        <p:spPr>
          <a:xfrm>
            <a:off x="311700" y="1316550"/>
            <a:ext cx="8520600" cy="3416400"/>
          </a:xfrm>
          <a:prstGeom prst="rect">
            <a:avLst/>
          </a:prstGeom>
        </p:spPr>
        <p:txBody>
          <a:bodyPr anchorCtr="0" anchor="t" bIns="22850" lIns="45725" spcFirstLastPara="1" rIns="45725" wrap="square" tIns="22850">
            <a:normAutofit/>
          </a:bodyPr>
          <a:lstStyle/>
          <a:p>
            <a:pPr indent="-330200" lvl="0" marL="457200" rtl="0" algn="l">
              <a:spcBef>
                <a:spcPts val="300"/>
              </a:spcBef>
              <a:spcAft>
                <a:spcPts val="0"/>
              </a:spcAft>
              <a:buClr>
                <a:schemeClr val="lt1"/>
              </a:buClr>
              <a:buSzPts val="1600"/>
              <a:buAutoNum type="arabicPeriod"/>
            </a:pPr>
            <a:r>
              <a:rPr lang="en">
                <a:solidFill>
                  <a:schemeClr val="lt1"/>
                </a:solidFill>
              </a:rPr>
              <a:t>This function is called when the parent node already has maximum number of non leaf entries and cannot accommodate the new node created on splitting. We create a set of all nonleaf entries in Np and its sibling nodes, if all siblings are full as well; we create a new node (new_node) and evenly distribute the entries.</a:t>
            </a:r>
            <a:endParaRPr>
              <a:solidFill>
                <a:schemeClr val="lt1"/>
              </a:solidFill>
            </a:endParaRPr>
          </a:p>
          <a:p>
            <a:pPr indent="0" lvl="0" marL="457200" rtl="0" algn="l">
              <a:spcBef>
                <a:spcPts val="300"/>
              </a:spcBef>
              <a:spcAft>
                <a:spcPts val="0"/>
              </a:spcAft>
              <a:buNone/>
            </a:pPr>
            <a:r>
              <a:t/>
            </a:r>
            <a:endParaRPr>
              <a:solidFill>
                <a:schemeClr val="lt1"/>
              </a:solidFill>
            </a:endParaRPr>
          </a:p>
          <a:p>
            <a:pPr indent="0" lvl="0" marL="457200" rtl="0" algn="l">
              <a:spcBef>
                <a:spcPts val="300"/>
              </a:spcBef>
              <a:spcAft>
                <a:spcPts val="0"/>
              </a:spcAft>
              <a:buNone/>
            </a:pPr>
            <a:r>
              <a:rPr lang="en">
                <a:solidFill>
                  <a:schemeClr val="lt1"/>
                </a:solidFill>
              </a:rPr>
              <a:t>H1. let E be a set that contains all the non-leaf entries from Np and its 1 cooperating siblings. </a:t>
            </a:r>
            <a:endParaRPr>
              <a:solidFill>
                <a:schemeClr val="lt1"/>
              </a:solidFill>
            </a:endParaRPr>
          </a:p>
          <a:p>
            <a:pPr indent="0" lvl="0" marL="457200" rtl="0" algn="l">
              <a:spcBef>
                <a:spcPts val="300"/>
              </a:spcBef>
              <a:spcAft>
                <a:spcPts val="0"/>
              </a:spcAft>
              <a:buClr>
                <a:schemeClr val="dk1"/>
              </a:buClr>
              <a:buSzPts val="1100"/>
              <a:buFont typeface="Arial"/>
              <a:buNone/>
            </a:pPr>
            <a:r>
              <a:rPr lang="en">
                <a:solidFill>
                  <a:schemeClr val="lt1"/>
                </a:solidFill>
              </a:rPr>
              <a:t>H2. Add NN as the child pointer of a new non-leaf entry to E</a:t>
            </a:r>
            <a:endParaRPr>
              <a:solidFill>
                <a:schemeClr val="lt1"/>
              </a:solidFill>
            </a:endParaRPr>
          </a:p>
          <a:p>
            <a:pPr indent="0" lvl="0" marL="457200" rtl="0" algn="l">
              <a:spcBef>
                <a:spcPts val="300"/>
              </a:spcBef>
              <a:spcAft>
                <a:spcPts val="0"/>
              </a:spcAft>
              <a:buClr>
                <a:schemeClr val="dk1"/>
              </a:buClr>
              <a:buSzPts val="1100"/>
              <a:buFont typeface="Arial"/>
              <a:buNone/>
            </a:pPr>
            <a:r>
              <a:rPr lang="en">
                <a:solidFill>
                  <a:schemeClr val="lt1"/>
                </a:solidFill>
              </a:rPr>
              <a:t>H3. if at least one of the  1 cooperating siblings is not full, distribute E evenly among the  nodes according to the Largest Hilbert value of non leaf entries. </a:t>
            </a:r>
            <a:endParaRPr>
              <a:solidFill>
                <a:schemeClr val="lt1"/>
              </a:solidFill>
            </a:endParaRPr>
          </a:p>
          <a:p>
            <a:pPr indent="0" lvl="0" marL="457200" rtl="0" algn="l">
              <a:spcBef>
                <a:spcPts val="300"/>
              </a:spcBef>
              <a:spcAft>
                <a:spcPts val="0"/>
              </a:spcAft>
              <a:buClr>
                <a:schemeClr val="dk1"/>
              </a:buClr>
              <a:buSzPts val="1100"/>
              <a:buFont typeface="Arial"/>
              <a:buNone/>
            </a:pPr>
            <a:r>
              <a:rPr lang="en">
                <a:solidFill>
                  <a:schemeClr val="lt1"/>
                </a:solidFill>
              </a:rPr>
              <a:t>H4. if all the cooperating siblings are full, create a new node new_node and distribute E evenly among the nodes according to the Largest Hilbert value</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Search(NODE Root, Rectangle w)</a:t>
            </a:r>
            <a:endParaRPr b="1" sz="2600">
              <a:solidFill>
                <a:schemeClr val="lt1"/>
              </a:solidFill>
              <a:latin typeface="Roboto Mono"/>
              <a:ea typeface="Roboto Mono"/>
              <a:cs typeface="Roboto Mono"/>
              <a:sym typeface="Roboto Mono"/>
            </a:endParaRPr>
          </a:p>
        </p:txBody>
      </p:sp>
      <p:sp>
        <p:nvSpPr>
          <p:cNvPr id="234" name="Google Shape;234;p34"/>
          <p:cNvSpPr txBox="1"/>
          <p:nvPr>
            <p:ph idx="1" type="body"/>
          </p:nvPr>
        </p:nvSpPr>
        <p:spPr>
          <a:xfrm>
            <a:off x="311700" y="1429025"/>
            <a:ext cx="8520600" cy="3416400"/>
          </a:xfrm>
          <a:prstGeom prst="rect">
            <a:avLst/>
          </a:prstGeom>
        </p:spPr>
        <p:txBody>
          <a:bodyPr anchorCtr="0" anchor="t" bIns="22850" lIns="45725" spcFirstLastPara="1" rIns="45725" wrap="square" tIns="22850">
            <a:noAutofit/>
          </a:bodyPr>
          <a:lstStyle/>
          <a:p>
            <a:pPr indent="-323850" lvl="0" marL="457200" rtl="0" algn="l">
              <a:spcBef>
                <a:spcPts val="30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Purpose: In searching algorithm we start from the root the tree and and find all the rectangles which intersect the query rectangles.</a:t>
            </a:r>
            <a:endParaRPr sz="1500">
              <a:solidFill>
                <a:schemeClr val="lt1"/>
              </a:solidFill>
              <a:latin typeface="Lato"/>
              <a:ea typeface="Lato"/>
              <a:cs typeface="Lato"/>
              <a:sym typeface="Lato"/>
            </a:endParaRPr>
          </a:p>
          <a:p>
            <a:pPr indent="-323850" lvl="0" marL="457200" rtl="0" algn="l">
              <a:spcBef>
                <a:spcPts val="300"/>
              </a:spcBef>
              <a:spcAft>
                <a:spcPts val="0"/>
              </a:spcAft>
              <a:buClr>
                <a:schemeClr val="lt1"/>
              </a:buClr>
              <a:buSzPts val="1500"/>
              <a:buFont typeface="Lato"/>
              <a:buAutoNum type="arabicPeriod"/>
            </a:pPr>
            <a:r>
              <a:rPr lang="en" sz="1500">
                <a:solidFill>
                  <a:schemeClr val="lt1"/>
                </a:solidFill>
                <a:latin typeface="Lato"/>
                <a:ea typeface="Lato"/>
                <a:cs typeface="Lato"/>
                <a:sym typeface="Lato"/>
              </a:rPr>
              <a:t>Working:-</a:t>
            </a:r>
            <a:endParaRPr sz="1500">
              <a:solidFill>
                <a:schemeClr val="lt1"/>
              </a:solidFill>
              <a:latin typeface="Lato"/>
              <a:ea typeface="Lato"/>
              <a:cs typeface="Lato"/>
              <a:sym typeface="Lato"/>
            </a:endParaRPr>
          </a:p>
          <a:p>
            <a:pPr indent="-323850" lvl="0" marL="457200" rtl="0" algn="l">
              <a:spcBef>
                <a:spcPts val="300"/>
              </a:spcBef>
              <a:spcAft>
                <a:spcPts val="0"/>
              </a:spcAft>
              <a:buClr>
                <a:schemeClr val="lt1"/>
              </a:buClr>
              <a:buSzPts val="1500"/>
              <a:buFont typeface="Lato"/>
              <a:buChar char="-"/>
            </a:pPr>
            <a:r>
              <a:rPr lang="en" sz="1500">
                <a:solidFill>
                  <a:schemeClr val="lt1"/>
                </a:solidFill>
                <a:latin typeface="Lato"/>
                <a:ea typeface="Lato"/>
                <a:cs typeface="Lato"/>
                <a:sym typeface="Lato"/>
              </a:rPr>
              <a:t>We are searching for all the non leaf nodes whose minimum bounding rectangle  intersects with the query window. </a:t>
            </a:r>
            <a:endParaRPr sz="1500">
              <a:solidFill>
                <a:schemeClr val="lt1"/>
              </a:solidFill>
              <a:latin typeface="Lato"/>
              <a:ea typeface="Lato"/>
              <a:cs typeface="Lato"/>
              <a:sym typeface="Lato"/>
            </a:endParaRPr>
          </a:p>
          <a:p>
            <a:pPr indent="-323850" lvl="0" marL="457200" rtl="0" algn="l">
              <a:spcBef>
                <a:spcPts val="300"/>
              </a:spcBef>
              <a:spcAft>
                <a:spcPts val="0"/>
              </a:spcAft>
              <a:buClr>
                <a:schemeClr val="lt1"/>
              </a:buClr>
              <a:buSzPts val="1500"/>
              <a:buFont typeface="Lato"/>
              <a:buChar char="-"/>
            </a:pPr>
            <a:r>
              <a:rPr lang="en" sz="1500">
                <a:solidFill>
                  <a:schemeClr val="lt1"/>
                </a:solidFill>
                <a:latin typeface="Lato"/>
                <a:ea typeface="Lato"/>
                <a:cs typeface="Lato"/>
                <a:sym typeface="Lato"/>
              </a:rPr>
              <a:t>Then we are going down the tree to search all the leaf nodes which are the children(or grandchildren or may be at a much lower relationship) of the earlier selected nodes. </a:t>
            </a:r>
            <a:endParaRPr sz="1500">
              <a:solidFill>
                <a:schemeClr val="lt1"/>
              </a:solidFill>
              <a:latin typeface="Lato"/>
              <a:ea typeface="Lato"/>
              <a:cs typeface="Lato"/>
              <a:sym typeface="Lato"/>
            </a:endParaRPr>
          </a:p>
          <a:p>
            <a:pPr indent="0" lvl="0" marL="0" rtl="0" algn="l">
              <a:spcBef>
                <a:spcPts val="300"/>
              </a:spcBef>
              <a:spcAft>
                <a:spcPts val="0"/>
              </a:spcAft>
              <a:buNone/>
            </a:pPr>
            <a:r>
              <a:t/>
            </a:r>
            <a:endParaRPr sz="1500">
              <a:solidFill>
                <a:schemeClr val="lt1"/>
              </a:solidFill>
              <a:latin typeface="Lato"/>
              <a:ea typeface="Lato"/>
              <a:cs typeface="Lato"/>
              <a:sym typeface="Lato"/>
            </a:endParaRPr>
          </a:p>
          <a:p>
            <a:pPr indent="0" lvl="0" marL="0" rtl="0" algn="l">
              <a:spcBef>
                <a:spcPts val="300"/>
              </a:spcBef>
              <a:spcAft>
                <a:spcPts val="0"/>
              </a:spcAft>
              <a:buNone/>
            </a:pPr>
            <a:r>
              <a:rPr lang="en" sz="1500">
                <a:solidFill>
                  <a:schemeClr val="lt1"/>
                </a:solidFill>
                <a:latin typeface="Lato"/>
                <a:ea typeface="Lato"/>
                <a:cs typeface="Lato"/>
                <a:sym typeface="Lato"/>
              </a:rPr>
              <a:t>For checking if 2 rectangles intersect we have made an intersect function which takes 2 rectangles as input. Then in search function we are going down the root and check if the mbr intersects with the given rectangle but as soon as a leaf is detected and the search results would we displayed in an array which it would return</a:t>
            </a:r>
            <a:endParaRPr sz="1500">
              <a:solidFill>
                <a:schemeClr val="lt1"/>
              </a:solidFill>
              <a:latin typeface="Lato"/>
              <a:ea typeface="Lato"/>
              <a:cs typeface="Lato"/>
              <a:sym typeface="Lato"/>
            </a:endParaRPr>
          </a:p>
          <a:p>
            <a:pPr indent="0" lvl="0" marL="0" rtl="0" algn="l">
              <a:spcBef>
                <a:spcPts val="300"/>
              </a:spcBef>
              <a:spcAft>
                <a:spcPts val="0"/>
              </a:spcAft>
              <a:buNone/>
            </a:pPr>
            <a:r>
              <a:t/>
            </a:r>
            <a:endParaRPr sz="15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04800" y="137325"/>
            <a:ext cx="83325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Function Declaration</a:t>
            </a:r>
            <a:endParaRPr sz="2600">
              <a:latin typeface="Roboto Mono"/>
              <a:ea typeface="Roboto Mono"/>
              <a:cs typeface="Roboto Mono"/>
              <a:sym typeface="Roboto Mono"/>
            </a:endParaRPr>
          </a:p>
        </p:txBody>
      </p:sp>
      <p:pic>
        <p:nvPicPr>
          <p:cNvPr id="240" name="Google Shape;240;p35"/>
          <p:cNvPicPr preferRelativeResize="0"/>
          <p:nvPr/>
        </p:nvPicPr>
        <p:blipFill>
          <a:blip r:embed="rId3">
            <a:alphaModFix/>
          </a:blip>
          <a:stretch>
            <a:fillRect/>
          </a:stretch>
        </p:blipFill>
        <p:spPr>
          <a:xfrm>
            <a:off x="593638" y="708825"/>
            <a:ext cx="7956716" cy="41298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228600" y="137325"/>
            <a:ext cx="87594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Clr>
                <a:schemeClr val="dk1"/>
              </a:buClr>
              <a:buSzPts val="1100"/>
              <a:buFont typeface="Arial"/>
              <a:buNone/>
            </a:pPr>
            <a:r>
              <a:rPr b="1" lang="en" sz="2600">
                <a:solidFill>
                  <a:schemeClr val="lt1"/>
                </a:solidFill>
                <a:latin typeface="Roboto Mono"/>
                <a:ea typeface="Roboto Mono"/>
                <a:cs typeface="Roboto Mono"/>
                <a:sym typeface="Roboto Mono"/>
              </a:rPr>
              <a:t>Function Declarations</a:t>
            </a:r>
            <a:endParaRPr b="1" sz="2600">
              <a:solidFill>
                <a:schemeClr val="lt1"/>
              </a:solidFill>
              <a:latin typeface="Roboto Mono"/>
              <a:ea typeface="Roboto Mono"/>
              <a:cs typeface="Roboto Mono"/>
              <a:sym typeface="Roboto Mono"/>
            </a:endParaRPr>
          </a:p>
        </p:txBody>
      </p:sp>
      <p:pic>
        <p:nvPicPr>
          <p:cNvPr id="246" name="Google Shape;246;p36"/>
          <p:cNvPicPr preferRelativeResize="0"/>
          <p:nvPr/>
        </p:nvPicPr>
        <p:blipFill>
          <a:blip r:embed="rId3">
            <a:alphaModFix/>
          </a:blip>
          <a:stretch>
            <a:fillRect/>
          </a:stretch>
        </p:blipFill>
        <p:spPr>
          <a:xfrm>
            <a:off x="443250" y="861225"/>
            <a:ext cx="8290324" cy="41298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Representation</a:t>
            </a:r>
            <a:r>
              <a:rPr b="1" lang="en" sz="2600">
                <a:solidFill>
                  <a:schemeClr val="lt1"/>
                </a:solidFill>
                <a:latin typeface="Roboto Mono"/>
                <a:ea typeface="Roboto Mono"/>
                <a:cs typeface="Roboto Mono"/>
                <a:sym typeface="Roboto Mono"/>
              </a:rPr>
              <a:t> of Hilbert R Tree </a:t>
            </a:r>
            <a:endParaRPr b="1" sz="2600">
              <a:solidFill>
                <a:schemeClr val="lt1"/>
              </a:solidFill>
              <a:latin typeface="Roboto Mono"/>
              <a:ea typeface="Roboto Mono"/>
              <a:cs typeface="Roboto Mono"/>
              <a:sym typeface="Roboto Mono"/>
            </a:endParaRPr>
          </a:p>
        </p:txBody>
      </p:sp>
      <p:sp>
        <p:nvSpPr>
          <p:cNvPr id="252" name="Google Shape;252;p37"/>
          <p:cNvSpPr txBox="1"/>
          <p:nvPr>
            <p:ph idx="1" type="body"/>
          </p:nvPr>
        </p:nvSpPr>
        <p:spPr>
          <a:xfrm>
            <a:off x="311700" y="1152475"/>
            <a:ext cx="8659800" cy="3416400"/>
          </a:xfrm>
          <a:prstGeom prst="rect">
            <a:avLst/>
          </a:prstGeom>
        </p:spPr>
        <p:txBody>
          <a:bodyPr anchorCtr="0" anchor="t" bIns="22850" lIns="45725" spcFirstLastPara="1" rIns="45725" wrap="square" tIns="22850">
            <a:normAutofit/>
          </a:bodyPr>
          <a:lstStyle/>
          <a:p>
            <a:pPr indent="0" lvl="0" marL="0" rtl="0" algn="l">
              <a:spcBef>
                <a:spcPts val="300"/>
              </a:spcBef>
              <a:spcAft>
                <a:spcPts val="0"/>
              </a:spcAft>
              <a:buNone/>
            </a:pPr>
            <a:r>
              <a:rPr lang="en" sz="1500">
                <a:solidFill>
                  <a:schemeClr val="lt1"/>
                </a:solidFill>
              </a:rPr>
              <a:t>After running our code on data.txt </a:t>
            </a:r>
            <a:r>
              <a:rPr lang="en" sz="1500">
                <a:solidFill>
                  <a:schemeClr val="lt1"/>
                </a:solidFill>
              </a:rPr>
              <a:t>having</a:t>
            </a:r>
            <a:r>
              <a:rPr lang="en" sz="1500">
                <a:solidFill>
                  <a:schemeClr val="lt1"/>
                </a:solidFill>
              </a:rPr>
              <a:t> 21 entries.</a:t>
            </a:r>
            <a:endParaRPr sz="1500">
              <a:solidFill>
                <a:schemeClr val="lt1"/>
              </a:solidFill>
            </a:endParaRPr>
          </a:p>
          <a:p>
            <a:pPr indent="0" lvl="0" marL="0" rtl="0" algn="l">
              <a:spcBef>
                <a:spcPts val="300"/>
              </a:spcBef>
              <a:spcAft>
                <a:spcPts val="0"/>
              </a:spcAft>
              <a:buNone/>
            </a:pPr>
            <a:r>
              <a:t/>
            </a:r>
            <a:endParaRPr sz="1500">
              <a:solidFill>
                <a:schemeClr val="lt1"/>
              </a:solidFill>
            </a:endParaRPr>
          </a:p>
        </p:txBody>
      </p:sp>
      <p:sp>
        <p:nvSpPr>
          <p:cNvPr id="253" name="Google Shape;253;p37"/>
          <p:cNvSpPr txBox="1"/>
          <p:nvPr/>
        </p:nvSpPr>
        <p:spPr>
          <a:xfrm>
            <a:off x="361050" y="4294325"/>
            <a:ext cx="84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Since the screenshot is not clear you can check it on: </a:t>
            </a:r>
            <a:r>
              <a:rPr lang="en" u="sng">
                <a:solidFill>
                  <a:srgbClr val="41B8D5"/>
                </a:solidFill>
                <a:hlinkClick r:id="rId3">
                  <a:extLst>
                    <a:ext uri="{A12FA001-AC4F-418D-AE19-62706E023703}">
                      <ahyp:hlinkClr val="tx"/>
                    </a:ext>
                  </a:extLst>
                </a:hlinkClick>
              </a:rPr>
              <a:t>Hilbert R-tree</a:t>
            </a:r>
            <a:endParaRPr>
              <a:solidFill>
                <a:schemeClr val="lt1"/>
              </a:solidFill>
            </a:endParaRPr>
          </a:p>
        </p:txBody>
      </p:sp>
      <p:pic>
        <p:nvPicPr>
          <p:cNvPr id="254" name="Google Shape;254;p37"/>
          <p:cNvPicPr preferRelativeResize="0"/>
          <p:nvPr/>
        </p:nvPicPr>
        <p:blipFill rotWithShape="1">
          <a:blip r:embed="rId4">
            <a:alphaModFix/>
          </a:blip>
          <a:srcRect b="5405" l="0" r="0" t="10659"/>
          <a:stretch/>
        </p:blipFill>
        <p:spPr>
          <a:xfrm>
            <a:off x="399525" y="1449600"/>
            <a:ext cx="8383427" cy="28221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Conclusion</a:t>
            </a:r>
            <a:endParaRPr b="1" sz="2600">
              <a:solidFill>
                <a:schemeClr val="lt1"/>
              </a:solidFill>
              <a:latin typeface="Roboto Mono"/>
              <a:ea typeface="Roboto Mono"/>
              <a:cs typeface="Roboto Mono"/>
              <a:sym typeface="Roboto Mono"/>
            </a:endParaRPr>
          </a:p>
        </p:txBody>
      </p:sp>
      <p:sp>
        <p:nvSpPr>
          <p:cNvPr id="260" name="Google Shape;260;p38"/>
          <p:cNvSpPr txBox="1"/>
          <p:nvPr>
            <p:ph idx="1" type="body"/>
          </p:nvPr>
        </p:nvSpPr>
        <p:spPr>
          <a:xfrm>
            <a:off x="311700" y="695925"/>
            <a:ext cx="8520600" cy="3416400"/>
          </a:xfrm>
          <a:prstGeom prst="rect">
            <a:avLst/>
          </a:prstGeom>
        </p:spPr>
        <p:txBody>
          <a:bodyPr anchorCtr="0" anchor="ctr" bIns="22850" lIns="45725" spcFirstLastPara="1" rIns="45725" wrap="square" tIns="22850">
            <a:normAutofit/>
          </a:bodyPr>
          <a:lstStyle/>
          <a:p>
            <a:pPr indent="0" lvl="0" marL="0" rtl="0" algn="ctr">
              <a:spcBef>
                <a:spcPts val="300"/>
              </a:spcBef>
              <a:spcAft>
                <a:spcPts val="0"/>
              </a:spcAft>
              <a:buNone/>
            </a:pPr>
            <a:r>
              <a:rPr lang="en" sz="1400">
                <a:solidFill>
                  <a:schemeClr val="lt1"/>
                </a:solidFill>
                <a:latin typeface="Roboto"/>
                <a:ea typeface="Roboto"/>
                <a:cs typeface="Roboto"/>
                <a:sym typeface="Roboto"/>
              </a:rPr>
              <a:t>The paper presents a novel variant of the R-tree, which surpasses all previous R-tree techniques. The main concept involves creating a "good" arrangement among rectangles, resulting in better packing, shallower trees, higher fanouts, and faster response times. By grouping similar rectangles together, the R-tree has nodes with smaller MBRs. The Hilbert R-tree, a dynamic tree structure capable of managing insertions and deletions, was developed based on this idea. Future work could concentrate on analyzing Hilbert R-trees to provide analytical formulas that predict response times based on data rectangle characteristics, such as count and data density.</a:t>
            </a:r>
            <a:endParaRPr sz="2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References</a:t>
            </a:r>
            <a:endParaRPr b="1" sz="2600">
              <a:solidFill>
                <a:schemeClr val="lt1"/>
              </a:solidFill>
              <a:latin typeface="Roboto Mono"/>
              <a:ea typeface="Roboto Mono"/>
              <a:cs typeface="Roboto Mono"/>
              <a:sym typeface="Roboto Mono"/>
            </a:endParaRPr>
          </a:p>
        </p:txBody>
      </p:sp>
      <p:sp>
        <p:nvSpPr>
          <p:cNvPr id="266" name="Google Shape;266;p39"/>
          <p:cNvSpPr txBox="1"/>
          <p:nvPr>
            <p:ph idx="1" type="body"/>
          </p:nvPr>
        </p:nvSpPr>
        <p:spPr>
          <a:xfrm>
            <a:off x="311700" y="1152475"/>
            <a:ext cx="8520600" cy="3416400"/>
          </a:xfrm>
          <a:prstGeom prst="rect">
            <a:avLst/>
          </a:prstGeom>
        </p:spPr>
        <p:txBody>
          <a:bodyPr anchorCtr="0" anchor="t" bIns="22850" lIns="45725" spcFirstLastPara="1" rIns="45725" wrap="square" tIns="22850">
            <a:normAutofit/>
          </a:bodyPr>
          <a:lstStyle/>
          <a:p>
            <a:pPr indent="-317500" lvl="0" marL="457200" rtl="0" algn="l">
              <a:spcBef>
                <a:spcPts val="300"/>
              </a:spcBef>
              <a:spcAft>
                <a:spcPts val="0"/>
              </a:spcAft>
              <a:buClr>
                <a:schemeClr val="lt1"/>
              </a:buClr>
              <a:buSzPts val="1400"/>
              <a:buFont typeface="Roboto Mono"/>
              <a:buAutoNum type="arabicPeriod"/>
            </a:pPr>
            <a:r>
              <a:rPr lang="en" sz="1400" u="sng">
                <a:solidFill>
                  <a:schemeClr val="lt1"/>
                </a:solidFill>
                <a:latin typeface="Roboto Mono"/>
                <a:ea typeface="Roboto Mono"/>
                <a:cs typeface="Roboto Mono"/>
                <a:sym typeface="Roboto Mono"/>
                <a:hlinkClick r:id="rId3">
                  <a:extLst>
                    <a:ext uri="{A12FA001-AC4F-418D-AE19-62706E023703}">
                      <ahyp:hlinkClr val="tx"/>
                    </a:ext>
                  </a:extLst>
                </a:hlinkClick>
              </a:rPr>
              <a:t>I. Kamel and C.Faloutsos. Hilbert R-Tree: An improved R-tree using fractals. </a:t>
            </a:r>
            <a:endParaRPr sz="1400">
              <a:solidFill>
                <a:schemeClr val="lt1"/>
              </a:solidFill>
              <a:latin typeface="Roboto Mono"/>
              <a:ea typeface="Roboto Mono"/>
              <a:cs typeface="Roboto Mono"/>
              <a:sym typeface="Roboto Mono"/>
            </a:endParaRPr>
          </a:p>
          <a:p>
            <a:pPr indent="0" lvl="0" marL="457200" rtl="0" algn="l">
              <a:spcBef>
                <a:spcPts val="300"/>
              </a:spcBef>
              <a:spcAft>
                <a:spcPts val="0"/>
              </a:spcAft>
              <a:buNone/>
            </a:pPr>
            <a:r>
              <a:t/>
            </a:r>
            <a:endParaRPr sz="1400">
              <a:solidFill>
                <a:schemeClr val="lt1"/>
              </a:solidFill>
              <a:latin typeface="Roboto Mono"/>
              <a:ea typeface="Roboto Mono"/>
              <a:cs typeface="Roboto Mono"/>
              <a:sym typeface="Roboto Mono"/>
            </a:endParaRPr>
          </a:p>
          <a:p>
            <a:pPr indent="-317500" lvl="0" marL="457200" rtl="0" algn="l">
              <a:spcBef>
                <a:spcPts val="300"/>
              </a:spcBef>
              <a:spcAft>
                <a:spcPts val="0"/>
              </a:spcAft>
              <a:buClr>
                <a:schemeClr val="lt1"/>
              </a:buClr>
              <a:buSzPts val="1400"/>
              <a:buFont typeface="Roboto Mono"/>
              <a:buAutoNum type="arabicPeriod"/>
            </a:pPr>
            <a:r>
              <a:rPr lang="en" sz="1400" u="sng">
                <a:solidFill>
                  <a:schemeClr val="lt1"/>
                </a:solidFill>
                <a:latin typeface="Roboto Mono"/>
                <a:ea typeface="Roboto Mono"/>
                <a:cs typeface="Roboto Mono"/>
                <a:sym typeface="Roboto Mono"/>
                <a:hlinkClick r:id="rId4">
                  <a:extLst>
                    <a:ext uri="{A12FA001-AC4F-418D-AE19-62706E023703}">
                      <ahyp:hlinkClr val="tx"/>
                    </a:ext>
                  </a:extLst>
                </a:hlinkClick>
              </a:rPr>
              <a:t>R-Trees - A Dynamic Index Structure for Spatial Searching</a:t>
            </a:r>
            <a:endParaRPr sz="1400">
              <a:solidFill>
                <a:schemeClr val="lt1"/>
              </a:solidFill>
              <a:latin typeface="Roboto Mono"/>
              <a:ea typeface="Roboto Mono"/>
              <a:cs typeface="Roboto Mono"/>
              <a:sym typeface="Roboto Mono"/>
            </a:endParaRPr>
          </a:p>
          <a:p>
            <a:pPr indent="0" lvl="0" marL="0" rtl="0" algn="l">
              <a:spcBef>
                <a:spcPts val="300"/>
              </a:spcBef>
              <a:spcAft>
                <a:spcPts val="0"/>
              </a:spcAft>
              <a:buNone/>
            </a:pPr>
            <a:r>
              <a:t/>
            </a:r>
            <a:endParaRPr sz="1400">
              <a:solidFill>
                <a:schemeClr val="lt1"/>
              </a:solidFill>
              <a:latin typeface="Roboto Mono"/>
              <a:ea typeface="Roboto Mono"/>
              <a:cs typeface="Roboto Mono"/>
              <a:sym typeface="Roboto Mono"/>
            </a:endParaRPr>
          </a:p>
          <a:p>
            <a:pPr indent="0" lvl="0" marL="0" rtl="0" algn="l">
              <a:spcBef>
                <a:spcPts val="300"/>
              </a:spcBef>
              <a:spcAft>
                <a:spcPts val="0"/>
              </a:spcAft>
              <a:buNone/>
            </a:pPr>
            <a:r>
              <a:rPr lang="en" sz="1400">
                <a:solidFill>
                  <a:schemeClr val="lt1"/>
                </a:solidFill>
                <a:latin typeface="Roboto Mono"/>
                <a:ea typeface="Roboto Mono"/>
                <a:cs typeface="Roboto Mono"/>
                <a:sym typeface="Roboto Mono"/>
              </a:rPr>
              <a:t>3.  </a:t>
            </a:r>
            <a:r>
              <a:rPr lang="en" sz="1400" u="sng">
                <a:solidFill>
                  <a:schemeClr val="lt1"/>
                </a:solidFill>
                <a:latin typeface="Roboto Mono"/>
                <a:ea typeface="Roboto Mono"/>
                <a:cs typeface="Roboto Mono"/>
                <a:sym typeface="Roboto Mono"/>
                <a:hlinkClick r:id="rId5">
                  <a:extLst>
                    <a:ext uri="{A12FA001-AC4F-418D-AE19-62706E023703}">
                      <ahyp:hlinkClr val="tx"/>
                    </a:ext>
                  </a:extLst>
                </a:hlinkClick>
              </a:rPr>
              <a:t>Hilbert R-tree - Wikipedia</a:t>
            </a:r>
            <a:endParaRPr sz="1400">
              <a:solidFill>
                <a:schemeClr val="lt1"/>
              </a:solidFill>
              <a:latin typeface="Roboto Mono"/>
              <a:ea typeface="Roboto Mono"/>
              <a:cs typeface="Roboto Mono"/>
              <a:sym typeface="Roboto Mono"/>
            </a:endParaRPr>
          </a:p>
          <a:p>
            <a:pPr indent="0" lvl="0" marL="0" rtl="0" algn="l">
              <a:spcBef>
                <a:spcPts val="300"/>
              </a:spcBef>
              <a:spcAft>
                <a:spcPts val="0"/>
              </a:spcAft>
              <a:buNone/>
            </a:pPr>
            <a:r>
              <a:t/>
            </a:r>
            <a:endParaRPr sz="1400">
              <a:solidFill>
                <a:schemeClr val="lt1"/>
              </a:solidFill>
              <a:latin typeface="Roboto Mono"/>
              <a:ea typeface="Roboto Mono"/>
              <a:cs typeface="Roboto Mono"/>
              <a:sym typeface="Roboto Mono"/>
            </a:endParaRPr>
          </a:p>
          <a:p>
            <a:pPr indent="0" lvl="0" marL="0" rtl="0" algn="l">
              <a:spcBef>
                <a:spcPts val="300"/>
              </a:spcBef>
              <a:spcAft>
                <a:spcPts val="0"/>
              </a:spcAft>
              <a:buNone/>
            </a:pPr>
            <a:r>
              <a:rPr lang="en" sz="1400">
                <a:solidFill>
                  <a:schemeClr val="lt1"/>
                </a:solidFill>
                <a:latin typeface="Roboto Mono"/>
                <a:ea typeface="Roboto Mono"/>
                <a:cs typeface="Roboto Mono"/>
                <a:sym typeface="Roboto Mono"/>
              </a:rPr>
              <a:t>4.  </a:t>
            </a:r>
            <a:r>
              <a:rPr lang="en" sz="1400" u="sng">
                <a:solidFill>
                  <a:schemeClr val="lt1"/>
                </a:solidFill>
                <a:latin typeface="Roboto Mono"/>
                <a:ea typeface="Roboto Mono"/>
                <a:cs typeface="Roboto Mono"/>
                <a:sym typeface="Roboto Mono"/>
                <a:hlinkClick r:id="rId6">
                  <a:extLst>
                    <a:ext uri="{A12FA001-AC4F-418D-AE19-62706E023703}">
                      <ahyp:hlinkClr val="tx"/>
                    </a:ext>
                  </a:extLst>
                </a:hlinkClick>
              </a:rPr>
              <a:t>Hilbert curve - Wikipedia</a:t>
            </a:r>
            <a:endParaRPr sz="1400">
              <a:solidFill>
                <a:schemeClr val="lt1"/>
              </a:solidFill>
              <a:latin typeface="Roboto Mono"/>
              <a:ea typeface="Roboto Mono"/>
              <a:cs typeface="Roboto Mono"/>
              <a:sym typeface="Roboto Mono"/>
            </a:endParaRPr>
          </a:p>
          <a:p>
            <a:pPr indent="0" lvl="0" marL="0" rtl="0" algn="l">
              <a:spcBef>
                <a:spcPts val="300"/>
              </a:spcBef>
              <a:spcAft>
                <a:spcPts val="0"/>
              </a:spcAft>
              <a:buNone/>
            </a:pPr>
            <a:r>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ctrTitle"/>
          </p:nvPr>
        </p:nvSpPr>
        <p:spPr>
          <a:xfrm>
            <a:off x="398575" y="45925"/>
            <a:ext cx="8240400" cy="9273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sz="2600">
                <a:solidFill>
                  <a:schemeClr val="lt1"/>
                </a:solidFill>
                <a:latin typeface="Roboto Mono SemiBold"/>
                <a:ea typeface="Roboto Mono SemiBold"/>
                <a:cs typeface="Roboto Mono SemiBold"/>
                <a:sym typeface="Roboto Mono SemiBold"/>
              </a:rPr>
              <a:t>Group Members</a:t>
            </a:r>
            <a:endParaRPr sz="2600">
              <a:solidFill>
                <a:schemeClr val="lt1"/>
              </a:solidFill>
              <a:latin typeface="Roboto Mono SemiBold"/>
              <a:ea typeface="Roboto Mono SemiBold"/>
              <a:cs typeface="Roboto Mono SemiBold"/>
              <a:sym typeface="Roboto Mono SemiBold"/>
            </a:endParaRPr>
          </a:p>
        </p:txBody>
      </p:sp>
      <p:sp>
        <p:nvSpPr>
          <p:cNvPr id="272" name="Google Shape;272;p40"/>
          <p:cNvSpPr txBox="1"/>
          <p:nvPr>
            <p:ph idx="1" type="subTitle"/>
          </p:nvPr>
        </p:nvSpPr>
        <p:spPr>
          <a:xfrm>
            <a:off x="311700" y="973225"/>
            <a:ext cx="8520600" cy="3406500"/>
          </a:xfrm>
          <a:prstGeom prst="rect">
            <a:avLst/>
          </a:prstGeom>
        </p:spPr>
        <p:txBody>
          <a:bodyPr anchorCtr="0" anchor="ctr" bIns="22850" lIns="45725" spcFirstLastPara="1" rIns="45725" wrap="square" tIns="22850">
            <a:normAutofit/>
          </a:bodyPr>
          <a:lstStyle/>
          <a:p>
            <a:pPr indent="0" lvl="0" marL="0" rtl="0" algn="ctr">
              <a:spcBef>
                <a:spcPts val="300"/>
              </a:spcBef>
              <a:spcAft>
                <a:spcPts val="0"/>
              </a:spcAft>
              <a:buClr>
                <a:schemeClr val="dk1"/>
              </a:buClr>
              <a:buSzPts val="1100"/>
              <a:buFont typeface="Arial"/>
              <a:buNone/>
            </a:pPr>
            <a:r>
              <a:rPr lang="en" sz="2400">
                <a:solidFill>
                  <a:schemeClr val="lt1"/>
                </a:solidFill>
              </a:rPr>
              <a:t>Yash Pandey                   	2021A7PS0661P</a:t>
            </a:r>
            <a:endParaRPr sz="2400">
              <a:solidFill>
                <a:schemeClr val="lt1"/>
              </a:solidFill>
            </a:endParaRPr>
          </a:p>
          <a:p>
            <a:pPr indent="0" lvl="0" marL="0" rtl="0" algn="ctr">
              <a:spcBef>
                <a:spcPts val="300"/>
              </a:spcBef>
              <a:spcAft>
                <a:spcPts val="0"/>
              </a:spcAft>
              <a:buClr>
                <a:schemeClr val="dk1"/>
              </a:buClr>
              <a:buSzPts val="1100"/>
              <a:buFont typeface="Arial"/>
              <a:buNone/>
            </a:pPr>
            <a:r>
              <a:rPr lang="en" sz="2400">
                <a:solidFill>
                  <a:schemeClr val="lt1"/>
                </a:solidFill>
              </a:rPr>
              <a:t>Deepak Kalra                 	2021A7PS2214P</a:t>
            </a:r>
            <a:endParaRPr sz="2400">
              <a:solidFill>
                <a:schemeClr val="lt1"/>
              </a:solidFill>
            </a:endParaRPr>
          </a:p>
          <a:p>
            <a:pPr indent="0" lvl="0" marL="0" rtl="0" algn="l">
              <a:spcBef>
                <a:spcPts val="300"/>
              </a:spcBef>
              <a:spcAft>
                <a:spcPts val="0"/>
              </a:spcAft>
              <a:buNone/>
            </a:pPr>
            <a:r>
              <a:rPr lang="en" sz="2400">
                <a:solidFill>
                  <a:schemeClr val="lt1"/>
                </a:solidFill>
              </a:rPr>
              <a:t>                       Harpreet Singh Anand        2021A7PS2416P</a:t>
            </a:r>
            <a:endParaRPr sz="2400">
              <a:solidFill>
                <a:schemeClr val="lt1"/>
              </a:solidFill>
            </a:endParaRPr>
          </a:p>
          <a:p>
            <a:pPr indent="0" lvl="0" marL="0" rtl="0" algn="ctr">
              <a:spcBef>
                <a:spcPts val="300"/>
              </a:spcBef>
              <a:spcAft>
                <a:spcPts val="0"/>
              </a:spcAft>
              <a:buClr>
                <a:schemeClr val="dk1"/>
              </a:buClr>
              <a:buSzPts val="1100"/>
              <a:buFont typeface="Arial"/>
              <a:buNone/>
            </a:pPr>
            <a:r>
              <a:rPr lang="en" sz="2400">
                <a:solidFill>
                  <a:schemeClr val="lt1"/>
                </a:solidFill>
              </a:rPr>
              <a:t>Mihika Deshpande        	2021A7PS2435P</a:t>
            </a:r>
            <a:endParaRPr sz="2400">
              <a:solidFill>
                <a:schemeClr val="lt1"/>
              </a:solidFill>
            </a:endParaRPr>
          </a:p>
          <a:p>
            <a:pPr indent="0" lvl="0" marL="0" rtl="0" algn="ctr">
              <a:spcBef>
                <a:spcPts val="300"/>
              </a:spcBef>
              <a:spcAft>
                <a:spcPts val="0"/>
              </a:spcAft>
              <a:buNone/>
            </a:pPr>
            <a:r>
              <a:rPr lang="en" sz="2400">
                <a:solidFill>
                  <a:schemeClr val="lt1"/>
                </a:solidFill>
              </a:rPr>
              <a:t>Aryan Bakshi                 	</a:t>
            </a:r>
            <a:r>
              <a:rPr lang="en" sz="2400">
                <a:solidFill>
                  <a:schemeClr val="lt1"/>
                </a:solidFill>
              </a:rPr>
              <a:t>2021A7PS0532P</a:t>
            </a:r>
            <a:endParaRPr sz="2400">
              <a:solidFill>
                <a:schemeClr val="lt1"/>
              </a:solidFill>
            </a:endParaRPr>
          </a:p>
          <a:p>
            <a:pPr indent="0" lvl="0" marL="0" rtl="0" algn="ctr">
              <a:spcBef>
                <a:spcPts val="300"/>
              </a:spcBef>
              <a:spcAft>
                <a:spcPts val="0"/>
              </a:spcAft>
              <a:buNone/>
            </a:pPr>
            <a:r>
              <a:t/>
            </a:r>
            <a:endParaRPr sz="2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Concept and Need for R-Trees</a:t>
            </a:r>
            <a:endParaRPr b="1" sz="2600">
              <a:solidFill>
                <a:schemeClr val="lt1"/>
              </a:solidFill>
              <a:latin typeface="Roboto Mono"/>
              <a:ea typeface="Roboto Mono"/>
              <a:cs typeface="Roboto Mono"/>
              <a:sym typeface="Roboto Mono"/>
            </a:endParaRPr>
          </a:p>
        </p:txBody>
      </p:sp>
      <p:sp>
        <p:nvSpPr>
          <p:cNvPr id="124" name="Google Shape;124;p16"/>
          <p:cNvSpPr txBox="1"/>
          <p:nvPr>
            <p:ph idx="1" type="body"/>
          </p:nvPr>
        </p:nvSpPr>
        <p:spPr>
          <a:xfrm>
            <a:off x="311700" y="1495375"/>
            <a:ext cx="8520600" cy="3416400"/>
          </a:xfrm>
          <a:prstGeom prst="rect">
            <a:avLst/>
          </a:prstGeom>
        </p:spPr>
        <p:txBody>
          <a:bodyPr anchorCtr="0" anchor="t" bIns="22850" lIns="45725" spcFirstLastPara="1" rIns="45725" wrap="square" tIns="22850">
            <a:noAutofit/>
          </a:bodyPr>
          <a:lstStyle/>
          <a:p>
            <a:pPr indent="-323850" lvl="0" marL="457200" rtl="0" algn="l">
              <a:spcBef>
                <a:spcPts val="300"/>
              </a:spcBef>
              <a:spcAft>
                <a:spcPts val="0"/>
              </a:spcAft>
              <a:buClr>
                <a:schemeClr val="lt1"/>
              </a:buClr>
              <a:buSzPts val="1500"/>
              <a:buFont typeface="Roboto"/>
              <a:buAutoNum type="arabicPeriod"/>
            </a:pPr>
            <a:r>
              <a:rPr lang="en" sz="1500">
                <a:solidFill>
                  <a:schemeClr val="lt1"/>
                </a:solidFill>
                <a:latin typeface="Roboto"/>
                <a:ea typeface="Roboto"/>
                <a:cs typeface="Roboto"/>
                <a:sym typeface="Roboto"/>
              </a:rPr>
              <a:t>The e</a:t>
            </a:r>
            <a:r>
              <a:rPr lang="en" sz="1500">
                <a:solidFill>
                  <a:schemeClr val="lt1"/>
                </a:solidFill>
                <a:latin typeface="Roboto"/>
                <a:ea typeface="Roboto"/>
                <a:cs typeface="Roboto"/>
                <a:sym typeface="Roboto"/>
              </a:rPr>
              <a:t>xistence of Spatial Data Objects necessitates the use of multi-dimensional indexing structures to traverse the database.</a:t>
            </a:r>
            <a:endParaRPr sz="1500">
              <a:solidFill>
                <a:schemeClr val="lt1"/>
              </a:solidFill>
              <a:latin typeface="Roboto"/>
              <a:ea typeface="Roboto"/>
              <a:cs typeface="Roboto"/>
              <a:sym typeface="Roboto"/>
            </a:endParaRPr>
          </a:p>
          <a:p>
            <a:pPr indent="-323850" lvl="0" marL="457200" rtl="0" algn="l">
              <a:spcBef>
                <a:spcPts val="300"/>
              </a:spcBef>
              <a:spcAft>
                <a:spcPts val="0"/>
              </a:spcAft>
              <a:buClr>
                <a:schemeClr val="lt1"/>
              </a:buClr>
              <a:buSzPts val="1500"/>
              <a:buFont typeface="Roboto"/>
              <a:buAutoNum type="arabicPeriod"/>
            </a:pPr>
            <a:r>
              <a:rPr lang="en" sz="1500">
                <a:solidFill>
                  <a:schemeClr val="lt1"/>
                </a:solidFill>
                <a:latin typeface="Roboto"/>
                <a:ea typeface="Roboto"/>
                <a:cs typeface="Roboto"/>
                <a:sym typeface="Roboto"/>
              </a:rPr>
              <a:t>Guttman proposed R-trees(rectangle trees) as a data structure to represent data objects in several dimensions (this particular paper deals with 2 dimensional representation only).</a:t>
            </a:r>
            <a:endParaRPr sz="1500">
              <a:solidFill>
                <a:schemeClr val="lt1"/>
              </a:solidFill>
              <a:latin typeface="Roboto"/>
              <a:ea typeface="Roboto"/>
              <a:cs typeface="Roboto"/>
              <a:sym typeface="Roboto"/>
            </a:endParaRPr>
          </a:p>
          <a:p>
            <a:pPr indent="-323850" lvl="0" marL="457200" rtl="0" algn="l">
              <a:spcBef>
                <a:spcPts val="300"/>
              </a:spcBef>
              <a:spcAft>
                <a:spcPts val="0"/>
              </a:spcAft>
              <a:buClr>
                <a:schemeClr val="lt1"/>
              </a:buClr>
              <a:buSzPts val="1500"/>
              <a:buFont typeface="Roboto"/>
              <a:buAutoNum type="arabicPeriod"/>
            </a:pPr>
            <a:r>
              <a:rPr lang="en" sz="1500">
                <a:solidFill>
                  <a:schemeClr val="lt1"/>
                </a:solidFill>
                <a:latin typeface="Roboto"/>
                <a:ea typeface="Roboto"/>
                <a:cs typeface="Roboto"/>
                <a:sym typeface="Roboto"/>
              </a:rPr>
              <a:t>R-trees are designed to efficiently store and retrieve spatial data, such as points, lines, and polygons, by partitioning space into a hierarchy of nested rectangles.Their structure is optimized to minimize the number of disk accesses required to perform spatial queries, such as range and nearest-neighbor searches.</a:t>
            </a:r>
            <a:endParaRPr sz="1500">
              <a:solidFill>
                <a:schemeClr val="lt1"/>
              </a:solidFill>
              <a:latin typeface="Roboto"/>
              <a:ea typeface="Roboto"/>
              <a:cs typeface="Roboto"/>
              <a:sym typeface="Roboto"/>
            </a:endParaRPr>
          </a:p>
          <a:p>
            <a:pPr indent="-323850" lvl="0" marL="457200" rtl="0" algn="l">
              <a:spcBef>
                <a:spcPts val="300"/>
              </a:spcBef>
              <a:spcAft>
                <a:spcPts val="0"/>
              </a:spcAft>
              <a:buClr>
                <a:schemeClr val="lt1"/>
              </a:buClr>
              <a:buSzPts val="1500"/>
              <a:buFont typeface="Roboto"/>
              <a:buAutoNum type="arabicPeriod"/>
            </a:pPr>
            <a:r>
              <a:rPr lang="en" sz="1500">
                <a:solidFill>
                  <a:schemeClr val="lt1"/>
                </a:solidFill>
                <a:latin typeface="Roboto"/>
                <a:ea typeface="Roboto"/>
                <a:cs typeface="Roboto"/>
                <a:sym typeface="Roboto"/>
              </a:rPr>
              <a:t>Use cases: </a:t>
            </a:r>
            <a:endParaRPr sz="1500">
              <a:solidFill>
                <a:schemeClr val="lt1"/>
              </a:solidFill>
              <a:latin typeface="Roboto"/>
              <a:ea typeface="Roboto"/>
              <a:cs typeface="Roboto"/>
              <a:sym typeface="Roboto"/>
            </a:endParaRPr>
          </a:p>
          <a:p>
            <a:pPr indent="-323850" lvl="2" marL="1371600" rtl="0" algn="l">
              <a:spcBef>
                <a:spcPts val="200"/>
              </a:spcBef>
              <a:spcAft>
                <a:spcPts val="0"/>
              </a:spcAft>
              <a:buClr>
                <a:schemeClr val="lt1"/>
              </a:buClr>
              <a:buSzPts val="1500"/>
              <a:buFont typeface="Roboto"/>
              <a:buAutoNum type="romanLcPeriod"/>
            </a:pPr>
            <a:r>
              <a:rPr lang="en" sz="1500">
                <a:solidFill>
                  <a:schemeClr val="lt1"/>
                </a:solidFill>
                <a:latin typeface="Roboto"/>
                <a:ea typeface="Roboto"/>
                <a:cs typeface="Roboto"/>
                <a:sym typeface="Roboto"/>
              </a:rPr>
              <a:t>CAD software</a:t>
            </a:r>
            <a:endParaRPr sz="1500">
              <a:solidFill>
                <a:schemeClr val="lt1"/>
              </a:solidFill>
              <a:latin typeface="Roboto"/>
              <a:ea typeface="Roboto"/>
              <a:cs typeface="Roboto"/>
              <a:sym typeface="Roboto"/>
            </a:endParaRPr>
          </a:p>
          <a:p>
            <a:pPr indent="-323850" lvl="2" marL="1371600" rtl="0" algn="l">
              <a:spcBef>
                <a:spcPts val="200"/>
              </a:spcBef>
              <a:spcAft>
                <a:spcPts val="0"/>
              </a:spcAft>
              <a:buClr>
                <a:schemeClr val="lt1"/>
              </a:buClr>
              <a:buSzPts val="1500"/>
              <a:buFont typeface="Roboto"/>
              <a:buAutoNum type="romanLcPeriod"/>
            </a:pPr>
            <a:r>
              <a:rPr lang="en" sz="1500">
                <a:solidFill>
                  <a:schemeClr val="lt1"/>
                </a:solidFill>
                <a:latin typeface="Roboto"/>
                <a:ea typeface="Roboto"/>
                <a:cs typeface="Roboto"/>
                <a:sym typeface="Roboto"/>
              </a:rPr>
              <a:t>GIS: Maps storing geographical locations in the form of polygons which can then be queried to provide results as per user requirements	</a:t>
            </a:r>
            <a:endParaRPr sz="15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311700" y="445025"/>
            <a:ext cx="8520600" cy="572700"/>
          </a:xfrm>
          <a:prstGeom prst="rect">
            <a:avLst/>
          </a:prstGeom>
        </p:spPr>
        <p:txBody>
          <a:bodyPr anchorCtr="0" anchor="ctr" bIns="22850" lIns="45725" spcFirstLastPara="1" rIns="45725" wrap="square" tIns="22850">
            <a:noAutofit/>
          </a:bodyPr>
          <a:lstStyle/>
          <a:p>
            <a:pPr indent="0" lvl="0" marL="0" rtl="0" algn="ctr">
              <a:spcBef>
                <a:spcPts val="0"/>
              </a:spcBef>
              <a:spcAft>
                <a:spcPts val="0"/>
              </a:spcAft>
              <a:buClr>
                <a:schemeClr val="dk1"/>
              </a:buClr>
              <a:buSzPts val="1100"/>
              <a:buFont typeface="Arial"/>
              <a:buNone/>
            </a:pPr>
            <a:r>
              <a:rPr b="1" lang="en" sz="2600">
                <a:solidFill>
                  <a:schemeClr val="lt1"/>
                </a:solidFill>
                <a:latin typeface="Roboto Mono"/>
                <a:ea typeface="Roboto Mono"/>
                <a:cs typeface="Roboto Mono"/>
                <a:sym typeface="Roboto Mono"/>
              </a:rPr>
              <a:t>Basic Structure of R-trees</a:t>
            </a:r>
            <a:endParaRPr b="1" sz="2600">
              <a:solidFill>
                <a:schemeClr val="lt1"/>
              </a:solidFill>
              <a:latin typeface="Roboto Mono"/>
              <a:ea typeface="Roboto Mono"/>
              <a:cs typeface="Roboto Mono"/>
              <a:sym typeface="Roboto Mono"/>
            </a:endParaRPr>
          </a:p>
          <a:p>
            <a:pPr indent="0" lvl="0" marL="0" rtl="0" algn="ctr">
              <a:spcBef>
                <a:spcPts val="0"/>
              </a:spcBef>
              <a:spcAft>
                <a:spcPts val="0"/>
              </a:spcAft>
              <a:buNone/>
            </a:pPr>
            <a:r>
              <a:t/>
            </a:r>
            <a:endParaRPr/>
          </a:p>
        </p:txBody>
      </p:sp>
      <p:sp>
        <p:nvSpPr>
          <p:cNvPr id="130" name="Google Shape;130;p17"/>
          <p:cNvSpPr txBox="1"/>
          <p:nvPr>
            <p:ph idx="1" type="body"/>
          </p:nvPr>
        </p:nvSpPr>
        <p:spPr>
          <a:xfrm>
            <a:off x="311700" y="1152475"/>
            <a:ext cx="8520600" cy="3416400"/>
          </a:xfrm>
          <a:prstGeom prst="rect">
            <a:avLst/>
          </a:prstGeom>
        </p:spPr>
        <p:txBody>
          <a:bodyPr anchorCtr="0" anchor="t" bIns="22850" lIns="45725" spcFirstLastPara="1" rIns="45725" wrap="square" tIns="22850">
            <a:noAutofit/>
          </a:bodyPr>
          <a:lstStyle/>
          <a:p>
            <a:pPr indent="-317500" lvl="0" marL="457200" rtl="0" algn="l">
              <a:lnSpc>
                <a:spcPct val="115000"/>
              </a:lnSpc>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It is a height balanced tree similar to B-trees i.e all leaf nodes are at the same depth</a:t>
            </a:r>
            <a:endParaRPr sz="1400">
              <a:solidFill>
                <a:schemeClr val="lt1"/>
              </a:solidFill>
              <a:latin typeface="Roboto"/>
              <a:ea typeface="Roboto"/>
              <a:cs typeface="Roboto"/>
              <a:sym typeface="Roboto"/>
            </a:endParaRPr>
          </a:p>
          <a:p>
            <a:pPr indent="-317500" lvl="0" marL="457200" rtl="0" algn="l">
              <a:lnSpc>
                <a:spcPct val="115000"/>
              </a:lnSpc>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The leaf nodes contain pointers to data objects</a:t>
            </a:r>
            <a:endParaRPr sz="1400">
              <a:solidFill>
                <a:schemeClr val="lt1"/>
              </a:solidFill>
              <a:latin typeface="Roboto"/>
              <a:ea typeface="Roboto"/>
              <a:cs typeface="Roboto"/>
              <a:sym typeface="Roboto"/>
            </a:endParaRPr>
          </a:p>
          <a:p>
            <a:pPr indent="-317500" lvl="0" marL="457200" rtl="0" algn="l">
              <a:lnSpc>
                <a:spcPct val="115000"/>
              </a:lnSpc>
              <a:spcBef>
                <a:spcPts val="15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Nearby objects are represented by their minimum bounding rectangle at the next level of the tree. </a:t>
            </a:r>
            <a:endParaRPr sz="1400">
              <a:solidFill>
                <a:schemeClr val="lt1"/>
              </a:solidFill>
              <a:latin typeface="Roboto"/>
              <a:ea typeface="Roboto"/>
              <a:cs typeface="Roboto"/>
              <a:sym typeface="Roboto"/>
            </a:endParaRPr>
          </a:p>
          <a:p>
            <a:pPr indent="-317500" lvl="0" marL="457200" rtl="0" algn="l">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A Minimal Bounding Rectangle is used to represent a more complicated structure. It is a rectangle which minimally encloses the more complex shape. </a:t>
            </a:r>
            <a:endParaRPr sz="1400">
              <a:solidFill>
                <a:schemeClr val="lt1"/>
              </a:solidFill>
              <a:latin typeface="Roboto"/>
              <a:ea typeface="Roboto"/>
              <a:cs typeface="Roboto"/>
              <a:sym typeface="Roboto"/>
            </a:endParaRPr>
          </a:p>
          <a:p>
            <a:pPr indent="-317500" lvl="0" marL="457200" rtl="0" algn="l">
              <a:lnSpc>
                <a:spcPct val="115000"/>
              </a:lnSpc>
              <a:spcBef>
                <a:spcPts val="15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The "R" in R-tree refers to rectangle, as these rectangles are used to contain all the objects within a given region of space. Since all objects are enclosed by the bounding rectangle, a query that does not intersect the rectangle also cannot intersect any of the objects it contains.</a:t>
            </a:r>
            <a:endParaRPr sz="1400">
              <a:solidFill>
                <a:schemeClr val="lt1"/>
              </a:solidFill>
              <a:latin typeface="Roboto"/>
              <a:ea typeface="Roboto"/>
              <a:cs typeface="Roboto"/>
              <a:sym typeface="Roboto"/>
            </a:endParaRPr>
          </a:p>
          <a:p>
            <a:pPr indent="-317500" lvl="0" marL="457200" rtl="0" algn="l">
              <a:lnSpc>
                <a:spcPct val="115000"/>
              </a:lnSpc>
              <a:spcBef>
                <a:spcPts val="15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At the leaf level of the tree, each rectangle represents a single object, while at higher levels, the rectangles represent a higher number of objects. </a:t>
            </a:r>
            <a:endParaRPr sz="1400">
              <a:solidFill>
                <a:schemeClr val="lt1"/>
              </a:solidFill>
              <a:latin typeface="Roboto"/>
              <a:ea typeface="Roboto"/>
              <a:cs typeface="Roboto"/>
              <a:sym typeface="Roboto"/>
            </a:endParaRPr>
          </a:p>
          <a:p>
            <a:pPr indent="-317500" lvl="0" marL="457200" rtl="0" algn="l">
              <a:lnSpc>
                <a:spcPct val="115000"/>
              </a:lnSpc>
              <a:spcBef>
                <a:spcPts val="15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The larger the group of objects being clubbed together, the less precise will be the approximation of the data. </a:t>
            </a:r>
            <a:endParaRPr sz="1400">
              <a:solidFill>
                <a:schemeClr val="lt1"/>
              </a:solidFill>
              <a:latin typeface="Roboto"/>
              <a:ea typeface="Roboto"/>
              <a:cs typeface="Roboto"/>
              <a:sym typeface="Roboto"/>
            </a:endParaRPr>
          </a:p>
          <a:p>
            <a:pPr indent="0" lvl="0" marL="0" rtl="0" algn="l">
              <a:spcBef>
                <a:spcPts val="300"/>
              </a:spcBef>
              <a:spcAft>
                <a:spcPts val="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Problems </a:t>
            </a:r>
            <a:endParaRPr b="1" sz="2600">
              <a:solidFill>
                <a:schemeClr val="lt1"/>
              </a:solidFill>
              <a:latin typeface="Roboto Mono"/>
              <a:ea typeface="Roboto Mono"/>
              <a:cs typeface="Roboto Mono"/>
              <a:sym typeface="Roboto Mono"/>
            </a:endParaRPr>
          </a:p>
        </p:txBody>
      </p:sp>
      <p:sp>
        <p:nvSpPr>
          <p:cNvPr id="136" name="Google Shape;136;p18"/>
          <p:cNvSpPr txBox="1"/>
          <p:nvPr>
            <p:ph idx="1" type="body"/>
          </p:nvPr>
        </p:nvSpPr>
        <p:spPr>
          <a:xfrm>
            <a:off x="311700" y="1152475"/>
            <a:ext cx="8520600" cy="3416400"/>
          </a:xfrm>
          <a:prstGeom prst="rect">
            <a:avLst/>
          </a:prstGeom>
        </p:spPr>
        <p:txBody>
          <a:bodyPr anchorCtr="0" anchor="t" bIns="22850" lIns="45725" spcFirstLastPara="1" rIns="45725" wrap="square" tIns="22850">
            <a:normAutofit lnSpcReduction="10000"/>
          </a:bodyPr>
          <a:lstStyle/>
          <a:p>
            <a:pPr indent="0" lvl="0" marL="0" rtl="0" algn="ctr">
              <a:spcBef>
                <a:spcPts val="300"/>
              </a:spcBef>
              <a:spcAft>
                <a:spcPts val="0"/>
              </a:spcAft>
              <a:buNone/>
            </a:pPr>
            <a:r>
              <a:rPr lang="en">
                <a:solidFill>
                  <a:schemeClr val="lt1"/>
                </a:solidFill>
                <a:latin typeface="Roboto"/>
                <a:ea typeface="Roboto"/>
                <a:cs typeface="Roboto"/>
                <a:sym typeface="Roboto"/>
              </a:rPr>
              <a:t>Some problems arise from the realisation of an R-Tree. Specially searching and inserting show some negative effects:</a:t>
            </a:r>
            <a:endParaRPr>
              <a:solidFill>
                <a:schemeClr val="lt1"/>
              </a:solidFill>
              <a:latin typeface="Roboto"/>
              <a:ea typeface="Roboto"/>
              <a:cs typeface="Roboto"/>
              <a:sym typeface="Roboto"/>
            </a:endParaRPr>
          </a:p>
          <a:p>
            <a:pPr indent="0" lvl="0" marL="0" rtl="0" algn="l">
              <a:spcBef>
                <a:spcPts val="300"/>
              </a:spcBef>
              <a:spcAft>
                <a:spcPts val="0"/>
              </a:spcAft>
              <a:buNone/>
            </a:pPr>
            <a:r>
              <a:t/>
            </a:r>
            <a:endParaRPr>
              <a:solidFill>
                <a:schemeClr val="lt1"/>
              </a:solidFill>
              <a:latin typeface="Roboto"/>
              <a:ea typeface="Roboto"/>
              <a:cs typeface="Roboto"/>
              <a:sym typeface="Roboto"/>
            </a:endParaRPr>
          </a:p>
          <a:p>
            <a:pPr indent="0" lvl="0" marL="0" rtl="0" algn="l">
              <a:spcBef>
                <a:spcPts val="300"/>
              </a:spcBef>
              <a:spcAft>
                <a:spcPts val="0"/>
              </a:spcAft>
              <a:buNone/>
            </a:pPr>
            <a:r>
              <a:rPr lang="en">
                <a:solidFill>
                  <a:schemeClr val="lt1"/>
                </a:solidFill>
                <a:latin typeface="Roboto"/>
                <a:ea typeface="Roboto"/>
                <a:cs typeface="Roboto"/>
                <a:sym typeface="Roboto"/>
              </a:rPr>
              <a:t> 1. Searching</a:t>
            </a:r>
            <a:endParaRPr>
              <a:solidFill>
                <a:schemeClr val="lt1"/>
              </a:solidFill>
              <a:latin typeface="Roboto"/>
              <a:ea typeface="Roboto"/>
              <a:cs typeface="Roboto"/>
              <a:sym typeface="Roboto"/>
            </a:endParaRPr>
          </a:p>
          <a:p>
            <a:pPr indent="0" lvl="0" marL="457200" rtl="0" algn="l">
              <a:spcBef>
                <a:spcPts val="300"/>
              </a:spcBef>
              <a:spcAft>
                <a:spcPts val="0"/>
              </a:spcAft>
              <a:buNone/>
            </a:pPr>
            <a:r>
              <a:rPr lang="en" sz="1400">
                <a:solidFill>
                  <a:schemeClr val="lt1"/>
                </a:solidFill>
                <a:latin typeface="Roboto"/>
                <a:ea typeface="Roboto"/>
                <a:cs typeface="Roboto"/>
                <a:sym typeface="Roboto"/>
              </a:rPr>
              <a:t>An unfavourable index record can be overlapped by other regions, however, it’s saved in just one region. For instance, in the search for a point data entry. The search algorithm would check some subtrees in vain. The more dimension there are, the more overlaps exists and the more checks are done in vain. Thus the R-Tree has an efficiency problem if there is an exact search. However, an exact search is especially necessary for deletion and insertion. </a:t>
            </a:r>
            <a:endParaRPr sz="1400">
              <a:solidFill>
                <a:schemeClr val="lt1"/>
              </a:solidFill>
              <a:latin typeface="Roboto"/>
              <a:ea typeface="Roboto"/>
              <a:cs typeface="Roboto"/>
              <a:sym typeface="Roboto"/>
            </a:endParaRPr>
          </a:p>
          <a:p>
            <a:pPr indent="0" lvl="0" marL="0" rtl="0" algn="l">
              <a:spcBef>
                <a:spcPts val="300"/>
              </a:spcBef>
              <a:spcAft>
                <a:spcPts val="0"/>
              </a:spcAft>
              <a:buNone/>
            </a:pPr>
            <a:r>
              <a:t/>
            </a:r>
            <a:endParaRPr>
              <a:solidFill>
                <a:schemeClr val="lt1"/>
              </a:solidFill>
              <a:latin typeface="Roboto"/>
              <a:ea typeface="Roboto"/>
              <a:cs typeface="Roboto"/>
              <a:sym typeface="Roboto"/>
            </a:endParaRPr>
          </a:p>
          <a:p>
            <a:pPr indent="0" lvl="0" marL="0" rtl="0" algn="l">
              <a:spcBef>
                <a:spcPts val="300"/>
              </a:spcBef>
              <a:spcAft>
                <a:spcPts val="0"/>
              </a:spcAft>
              <a:buNone/>
            </a:pPr>
            <a:r>
              <a:rPr lang="en">
                <a:solidFill>
                  <a:schemeClr val="lt1"/>
                </a:solidFill>
                <a:latin typeface="Roboto"/>
                <a:ea typeface="Roboto"/>
                <a:cs typeface="Roboto"/>
                <a:sym typeface="Roboto"/>
              </a:rPr>
              <a:t>2. Inserting </a:t>
            </a:r>
            <a:endParaRPr>
              <a:solidFill>
                <a:schemeClr val="lt1"/>
              </a:solidFill>
              <a:latin typeface="Roboto"/>
              <a:ea typeface="Roboto"/>
              <a:cs typeface="Roboto"/>
              <a:sym typeface="Roboto"/>
            </a:endParaRPr>
          </a:p>
          <a:p>
            <a:pPr indent="0" lvl="0" marL="457200" rtl="0" algn="l">
              <a:spcBef>
                <a:spcPts val="300"/>
              </a:spcBef>
              <a:spcAft>
                <a:spcPts val="0"/>
              </a:spcAft>
              <a:buNone/>
            </a:pPr>
            <a:r>
              <a:rPr lang="en" sz="1400">
                <a:solidFill>
                  <a:schemeClr val="lt1"/>
                </a:solidFill>
                <a:latin typeface="Roboto"/>
                <a:ea typeface="Roboto"/>
                <a:cs typeface="Roboto"/>
                <a:sym typeface="Roboto"/>
              </a:rPr>
              <a:t>Sometimes a region has to enlarge in order to include a new rectangle. This can be propagated upward. Because of that, the risk of overlaps arise again.When handling with small and favourable records, these problems are not very significant. However, if there are a lot of unfavourable and multi-dimensional records the efficiency is quite impaired.</a:t>
            </a:r>
            <a:endParaRPr sz="14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marR="0" rtl="0" algn="ctr">
              <a:lnSpc>
                <a:spcPct val="100000"/>
              </a:lnSpc>
              <a:spcBef>
                <a:spcPts val="0"/>
              </a:spcBef>
              <a:spcAft>
                <a:spcPts val="0"/>
              </a:spcAft>
              <a:buNone/>
            </a:pPr>
            <a:r>
              <a:rPr b="1" lang="en" sz="2600">
                <a:solidFill>
                  <a:schemeClr val="lt1"/>
                </a:solidFill>
                <a:latin typeface="Roboto Mono"/>
                <a:ea typeface="Roboto Mono"/>
                <a:cs typeface="Roboto Mono"/>
                <a:sym typeface="Roboto Mono"/>
              </a:rPr>
              <a:t>R-trees and Variations</a:t>
            </a:r>
            <a:endParaRPr b="1" sz="2600">
              <a:solidFill>
                <a:schemeClr val="lt1"/>
              </a:solidFill>
              <a:latin typeface="Roboto Mono"/>
              <a:ea typeface="Roboto Mono"/>
              <a:cs typeface="Roboto Mono"/>
              <a:sym typeface="Roboto Mono"/>
            </a:endParaRPr>
          </a:p>
        </p:txBody>
      </p:sp>
      <p:sp>
        <p:nvSpPr>
          <p:cNvPr id="142" name="Google Shape;142;p19"/>
          <p:cNvSpPr txBox="1"/>
          <p:nvPr>
            <p:ph idx="1" type="body"/>
          </p:nvPr>
        </p:nvSpPr>
        <p:spPr>
          <a:xfrm>
            <a:off x="311700" y="1287075"/>
            <a:ext cx="8520600" cy="3416400"/>
          </a:xfrm>
          <a:prstGeom prst="rect">
            <a:avLst/>
          </a:prstGeom>
        </p:spPr>
        <p:txBody>
          <a:bodyPr anchorCtr="0" anchor="t" bIns="22850" lIns="45725" spcFirstLastPara="1" rIns="45725" wrap="square" tIns="22850">
            <a:normAutofit/>
          </a:bodyPr>
          <a:lstStyle/>
          <a:p>
            <a:pPr indent="-330200" lvl="0" marL="457200" marR="0" rtl="0" algn="l">
              <a:lnSpc>
                <a:spcPct val="115000"/>
              </a:lnSpc>
              <a:spcBef>
                <a:spcPts val="0"/>
              </a:spcBef>
              <a:spcAft>
                <a:spcPts val="0"/>
              </a:spcAft>
              <a:buClr>
                <a:schemeClr val="lt1"/>
              </a:buClr>
              <a:buSzPts val="1600"/>
              <a:buFont typeface="Roboto"/>
              <a:buAutoNum type="arabicPeriod"/>
            </a:pPr>
            <a:r>
              <a:rPr lang="en" sz="1600">
                <a:solidFill>
                  <a:schemeClr val="lt1"/>
                </a:solidFill>
                <a:latin typeface="Roboto"/>
                <a:ea typeface="Roboto"/>
                <a:cs typeface="Roboto"/>
                <a:sym typeface="Roboto"/>
              </a:rPr>
              <a:t>R +-Tree [</a:t>
            </a:r>
            <a:r>
              <a:rPr lang="en">
                <a:solidFill>
                  <a:schemeClr val="lt1"/>
                </a:solidFill>
                <a:latin typeface="Roboto"/>
                <a:ea typeface="Roboto"/>
                <a:cs typeface="Roboto"/>
                <a:sym typeface="Roboto"/>
              </a:rPr>
              <a:t>Sell87]</a:t>
            </a:r>
            <a:endParaRPr>
              <a:solidFill>
                <a:schemeClr val="lt1"/>
              </a:solidFill>
              <a:latin typeface="Roboto"/>
              <a:ea typeface="Roboto"/>
              <a:cs typeface="Roboto"/>
              <a:sym typeface="Roboto"/>
            </a:endParaRPr>
          </a:p>
          <a:p>
            <a:pPr indent="0" lvl="0" marL="800100" marR="0" rtl="0" algn="l">
              <a:lnSpc>
                <a:spcPct val="115000"/>
              </a:lnSpc>
              <a:spcBef>
                <a:spcPts val="0"/>
              </a:spcBef>
              <a:spcAft>
                <a:spcPts val="0"/>
              </a:spcAft>
              <a:buNone/>
            </a:pPr>
            <a:r>
              <a:rPr lang="en" sz="1600">
                <a:solidFill>
                  <a:schemeClr val="lt1"/>
                </a:solidFill>
                <a:latin typeface="Roboto"/>
                <a:ea typeface="Roboto"/>
                <a:cs typeface="Roboto"/>
                <a:sym typeface="Roboto"/>
              </a:rPr>
              <a:t>This tree tries to minimize the overlapping of regions. Here, objects are saved disjunctive. The search algorithm is faster but the tree structure is more complicated.</a:t>
            </a:r>
            <a:endParaRPr sz="1600">
              <a:solidFill>
                <a:schemeClr val="lt1"/>
              </a:solidFill>
              <a:latin typeface="Roboto"/>
              <a:ea typeface="Roboto"/>
              <a:cs typeface="Roboto"/>
              <a:sym typeface="Roboto"/>
            </a:endParaRPr>
          </a:p>
          <a:p>
            <a:pPr indent="-330200" lvl="0" marL="457200" rtl="0" algn="l">
              <a:lnSpc>
                <a:spcPct val="115000"/>
              </a:lnSpc>
              <a:spcBef>
                <a:spcPts val="1000"/>
              </a:spcBef>
              <a:spcAft>
                <a:spcPts val="0"/>
              </a:spcAft>
              <a:buClr>
                <a:schemeClr val="lt1"/>
              </a:buClr>
              <a:buSzPts val="1600"/>
              <a:buFont typeface="Roboto"/>
              <a:buAutoNum type="arabicPeriod"/>
            </a:pPr>
            <a:r>
              <a:rPr lang="en" sz="1600">
                <a:solidFill>
                  <a:schemeClr val="lt1"/>
                </a:solidFill>
                <a:latin typeface="Roboto"/>
                <a:ea typeface="Roboto"/>
                <a:cs typeface="Roboto"/>
                <a:sym typeface="Roboto"/>
              </a:rPr>
              <a:t>R*-Tree [Beck90]</a:t>
            </a:r>
            <a:endParaRPr sz="1600">
              <a:solidFill>
                <a:schemeClr val="lt1"/>
              </a:solidFill>
              <a:latin typeface="Roboto"/>
              <a:ea typeface="Roboto"/>
              <a:cs typeface="Roboto"/>
              <a:sym typeface="Roboto"/>
            </a:endParaRPr>
          </a:p>
          <a:p>
            <a:pPr indent="0" lvl="0" marL="800100" rtl="0" algn="l">
              <a:lnSpc>
                <a:spcPct val="115000"/>
              </a:lnSpc>
              <a:spcBef>
                <a:spcPts val="0"/>
              </a:spcBef>
              <a:spcAft>
                <a:spcPts val="0"/>
              </a:spcAft>
              <a:buNone/>
            </a:pPr>
            <a:r>
              <a:rPr lang="en" sz="1600">
                <a:solidFill>
                  <a:schemeClr val="lt1"/>
                </a:solidFill>
                <a:latin typeface="Roboto"/>
                <a:ea typeface="Roboto"/>
                <a:cs typeface="Roboto"/>
                <a:sym typeface="Roboto"/>
              </a:rPr>
              <a:t>The SplitNode algorithm takes volume and the extend of overlapping into consideration. All other properties are similar to the R-Tree. </a:t>
            </a:r>
            <a:endParaRPr sz="1600">
              <a:solidFill>
                <a:schemeClr val="lt1"/>
              </a:solidFill>
              <a:latin typeface="Roboto"/>
              <a:ea typeface="Roboto"/>
              <a:cs typeface="Roboto"/>
              <a:sym typeface="Roboto"/>
            </a:endParaRPr>
          </a:p>
          <a:p>
            <a:pPr indent="-330200" lvl="0" marL="457200" rtl="0" algn="l">
              <a:lnSpc>
                <a:spcPct val="115000"/>
              </a:lnSpc>
              <a:spcBef>
                <a:spcPts val="1000"/>
              </a:spcBef>
              <a:spcAft>
                <a:spcPts val="0"/>
              </a:spcAft>
              <a:buClr>
                <a:schemeClr val="lt1"/>
              </a:buClr>
              <a:buSzPts val="1600"/>
              <a:buFont typeface="Roboto"/>
              <a:buAutoNum type="arabicPeriod"/>
            </a:pPr>
            <a:r>
              <a:rPr lang="en" sz="1600">
                <a:solidFill>
                  <a:schemeClr val="lt1"/>
                </a:solidFill>
                <a:latin typeface="Roboto"/>
                <a:ea typeface="Roboto"/>
                <a:cs typeface="Roboto"/>
                <a:sym typeface="Roboto"/>
              </a:rPr>
              <a:t>X-Tree [Berc96] </a:t>
            </a:r>
            <a:endParaRPr>
              <a:solidFill>
                <a:schemeClr val="lt1"/>
              </a:solidFill>
              <a:latin typeface="Roboto"/>
              <a:ea typeface="Roboto"/>
              <a:cs typeface="Roboto"/>
              <a:sym typeface="Roboto"/>
            </a:endParaRPr>
          </a:p>
          <a:p>
            <a:pPr indent="0" lvl="0" marL="800100" rtl="0" algn="l">
              <a:lnSpc>
                <a:spcPct val="115000"/>
              </a:lnSpc>
              <a:spcBef>
                <a:spcPts val="0"/>
              </a:spcBef>
              <a:spcAft>
                <a:spcPts val="0"/>
              </a:spcAft>
              <a:buNone/>
            </a:pPr>
            <a:r>
              <a:rPr lang="en" sz="1600">
                <a:solidFill>
                  <a:schemeClr val="lt1"/>
                </a:solidFill>
                <a:latin typeface="Roboto"/>
                <a:ea typeface="Roboto"/>
                <a:cs typeface="Roboto"/>
                <a:sym typeface="Roboto"/>
              </a:rPr>
              <a:t>It includes a Split − History and a function for node enlargement. This prevents overlapping of regions.</a:t>
            </a:r>
            <a:endParaRPr sz="1600">
              <a:solidFill>
                <a:schemeClr val="lt1"/>
              </a:solidFill>
              <a:latin typeface="Roboto"/>
              <a:ea typeface="Roboto"/>
              <a:cs typeface="Roboto"/>
              <a:sym typeface="Roboto"/>
            </a:endParaRPr>
          </a:p>
          <a:p>
            <a:pPr indent="0" lvl="0" marL="0" rtl="0" algn="l">
              <a:lnSpc>
                <a:spcPct val="115000"/>
              </a:lnSpc>
              <a:spcBef>
                <a:spcPts val="0"/>
              </a:spcBef>
              <a:spcAft>
                <a:spcPts val="1000"/>
              </a:spcAft>
              <a:buNone/>
            </a:pPr>
            <a:r>
              <a:t/>
            </a:r>
            <a:endParaRPr sz="16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Hilbert R-trees: A Special Variation</a:t>
            </a:r>
            <a:endParaRPr b="1" sz="2600">
              <a:solidFill>
                <a:schemeClr val="lt1"/>
              </a:solidFill>
              <a:latin typeface="Roboto Mono"/>
              <a:ea typeface="Roboto Mono"/>
              <a:cs typeface="Roboto Mono"/>
              <a:sym typeface="Roboto Mono"/>
            </a:endParaRPr>
          </a:p>
        </p:txBody>
      </p:sp>
      <p:sp>
        <p:nvSpPr>
          <p:cNvPr id="148" name="Google Shape;148;p20"/>
          <p:cNvSpPr txBox="1"/>
          <p:nvPr>
            <p:ph idx="1" type="body"/>
          </p:nvPr>
        </p:nvSpPr>
        <p:spPr>
          <a:xfrm>
            <a:off x="311700" y="1441375"/>
            <a:ext cx="8520600" cy="1906800"/>
          </a:xfrm>
          <a:prstGeom prst="rect">
            <a:avLst/>
          </a:prstGeom>
        </p:spPr>
        <p:txBody>
          <a:bodyPr anchorCtr="0" anchor="t" bIns="22850" lIns="45725" spcFirstLastPara="1" rIns="45725" wrap="square" tIns="22850">
            <a:noAutofit/>
          </a:bodyPr>
          <a:lstStyle/>
          <a:p>
            <a:pPr indent="-317500" lvl="0" marL="457200" rtl="0" algn="l">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The performance of the R-trees depends on the performance and efficiency of the algorithms that cluster the data rectangles to a node. We use space filling curves (or fractals), and specifically, the Hilbert curve to impose a linear ordering on the data rectangles</a:t>
            </a:r>
            <a:endParaRPr sz="1400">
              <a:solidFill>
                <a:schemeClr val="lt1"/>
              </a:solidFill>
            </a:endParaRPr>
          </a:p>
          <a:p>
            <a:pPr indent="0" lvl="0" marL="457200" rtl="0" algn="l">
              <a:spcBef>
                <a:spcPts val="300"/>
              </a:spcBef>
              <a:spcAft>
                <a:spcPts val="0"/>
              </a:spcAft>
              <a:buNone/>
            </a:pPr>
            <a:r>
              <a:t/>
            </a:r>
            <a:endParaRPr sz="1400">
              <a:solidFill>
                <a:schemeClr val="lt1"/>
              </a:solidFill>
            </a:endParaRPr>
          </a:p>
          <a:p>
            <a:pPr indent="-317500" lvl="0" marL="457200" rtl="0" algn="l">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 The Hilbert Curve gives a mapping between 1D and 2D space in such a way that two points that are close in one space will remain so after transformation as well. </a:t>
            </a:r>
            <a:endParaRPr sz="1400">
              <a:solidFill>
                <a:schemeClr val="lt1"/>
              </a:solidFill>
              <a:latin typeface="Roboto"/>
              <a:ea typeface="Roboto"/>
              <a:cs typeface="Roboto"/>
              <a:sym typeface="Roboto"/>
            </a:endParaRPr>
          </a:p>
          <a:p>
            <a:pPr indent="0" lvl="0" marL="457200" rtl="0" algn="l">
              <a:spcBef>
                <a:spcPts val="300"/>
              </a:spcBef>
              <a:spcAft>
                <a:spcPts val="0"/>
              </a:spcAft>
              <a:buNone/>
            </a:pPr>
            <a:r>
              <a:t/>
            </a:r>
            <a:endParaRPr sz="14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311700" y="108150"/>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Order of a Hilbert R-tree </a:t>
            </a:r>
            <a:endParaRPr b="1" sz="2600">
              <a:solidFill>
                <a:schemeClr val="lt1"/>
              </a:solidFill>
              <a:latin typeface="Roboto Mono"/>
              <a:ea typeface="Roboto Mono"/>
              <a:cs typeface="Roboto Mono"/>
              <a:sym typeface="Roboto Mono"/>
            </a:endParaRPr>
          </a:p>
        </p:txBody>
      </p:sp>
      <p:sp>
        <p:nvSpPr>
          <p:cNvPr id="154" name="Google Shape;154;p21"/>
          <p:cNvSpPr txBox="1"/>
          <p:nvPr>
            <p:ph idx="1" type="body"/>
          </p:nvPr>
        </p:nvSpPr>
        <p:spPr>
          <a:xfrm>
            <a:off x="48325" y="796000"/>
            <a:ext cx="8676900" cy="3416400"/>
          </a:xfrm>
          <a:prstGeom prst="rect">
            <a:avLst/>
          </a:prstGeom>
        </p:spPr>
        <p:txBody>
          <a:bodyPr anchorCtr="0" anchor="t" bIns="22850" lIns="45725" spcFirstLastPara="1" rIns="45725" wrap="square" tIns="22850">
            <a:noAutofit/>
          </a:bodyPr>
          <a:lstStyle/>
          <a:p>
            <a:pPr indent="0" lvl="0" marL="457200" rtl="0" algn="ctr">
              <a:spcBef>
                <a:spcPts val="300"/>
              </a:spcBef>
              <a:spcAft>
                <a:spcPts val="0"/>
              </a:spcAft>
              <a:buNone/>
            </a:pPr>
            <a:r>
              <a:rPr lang="en" sz="1400">
                <a:solidFill>
                  <a:schemeClr val="lt1"/>
                </a:solidFill>
                <a:latin typeface="Roboto"/>
                <a:ea typeface="Roboto"/>
                <a:cs typeface="Roboto"/>
                <a:sym typeface="Roboto"/>
              </a:rPr>
              <a:t>The order of a Hilbert curve refers to the level of recursion or the number of times the basic construction rule of the curve is applied. It is a measure of the complexity and size of the curve.</a:t>
            </a:r>
            <a:endParaRPr sz="1400">
              <a:solidFill>
                <a:schemeClr val="lt1"/>
              </a:solidFill>
              <a:latin typeface="Roboto"/>
              <a:ea typeface="Roboto"/>
              <a:cs typeface="Roboto"/>
              <a:sym typeface="Roboto"/>
            </a:endParaRPr>
          </a:p>
          <a:p>
            <a:pPr indent="0" lvl="0" marL="457200" rtl="0" algn="ctr">
              <a:spcBef>
                <a:spcPts val="1500"/>
              </a:spcBef>
              <a:spcAft>
                <a:spcPts val="0"/>
              </a:spcAft>
              <a:buClr>
                <a:schemeClr val="dk1"/>
              </a:buClr>
              <a:buSzPts val="1100"/>
              <a:buFont typeface="Arial"/>
              <a:buNone/>
            </a:pPr>
            <a:r>
              <a:rPr lang="en" sz="1400">
                <a:solidFill>
                  <a:schemeClr val="lt1"/>
                </a:solidFill>
                <a:latin typeface="Roboto"/>
                <a:ea typeface="Roboto"/>
                <a:cs typeface="Roboto"/>
                <a:sym typeface="Roboto"/>
              </a:rPr>
              <a:t>The order of a Hilbert curve is typically denoted by an integer "n", where n &gt;= 1. At the first level of recursion, n=1, the Hilbert curve is a simple line segment. At the second level of recursion, n=2, the curve consists of four line segments forming a square. At each subsequent level of recursion, the curve is constructed by recursively dividing each square into four smaller squares, and connecting them in a specific pattern to form a continuous curve.</a:t>
            </a:r>
            <a:endParaRPr sz="1400">
              <a:solidFill>
                <a:schemeClr val="lt1"/>
              </a:solidFill>
              <a:latin typeface="Roboto"/>
              <a:ea typeface="Roboto"/>
              <a:cs typeface="Roboto"/>
              <a:sym typeface="Roboto"/>
            </a:endParaRPr>
          </a:p>
          <a:p>
            <a:pPr indent="0" lvl="0" marL="457200" rtl="0" algn="ctr">
              <a:spcBef>
                <a:spcPts val="1500"/>
              </a:spcBef>
              <a:spcAft>
                <a:spcPts val="0"/>
              </a:spcAft>
              <a:buClr>
                <a:schemeClr val="dk1"/>
              </a:buClr>
              <a:buSzPts val="1100"/>
              <a:buFont typeface="Arial"/>
              <a:buNone/>
            </a:pPr>
            <a:r>
              <a:rPr lang="en" sz="1400">
                <a:solidFill>
                  <a:schemeClr val="lt1"/>
                </a:solidFill>
                <a:latin typeface="Roboto"/>
                <a:ea typeface="Roboto"/>
                <a:cs typeface="Roboto"/>
                <a:sym typeface="Roboto"/>
              </a:rPr>
              <a:t>Thus, the total number of line segments in a Hilbert curve of order n can be calculated as 2^(2n) - 1. Similarly, the total number of points in the curve is (2^(2n+1)) - 1.</a:t>
            </a:r>
            <a:endParaRPr sz="1400">
              <a:solidFill>
                <a:schemeClr val="lt1"/>
              </a:solidFill>
              <a:latin typeface="Roboto"/>
              <a:ea typeface="Roboto"/>
              <a:cs typeface="Roboto"/>
              <a:sym typeface="Roboto"/>
            </a:endParaRPr>
          </a:p>
          <a:p>
            <a:pPr indent="0" lvl="0" marL="457200" rtl="0" algn="ctr">
              <a:spcBef>
                <a:spcPts val="1500"/>
              </a:spcBef>
              <a:spcAft>
                <a:spcPts val="0"/>
              </a:spcAft>
              <a:buNone/>
            </a:pPr>
            <a:r>
              <a:t/>
            </a:r>
            <a:endParaRPr sz="1400">
              <a:solidFill>
                <a:schemeClr val="lt1"/>
              </a:solidFill>
              <a:latin typeface="Roboto"/>
              <a:ea typeface="Roboto"/>
              <a:cs typeface="Roboto"/>
              <a:sym typeface="Roboto"/>
            </a:endParaRPr>
          </a:p>
        </p:txBody>
      </p:sp>
      <p:pic>
        <p:nvPicPr>
          <p:cNvPr id="155" name="Google Shape;155;p21"/>
          <p:cNvPicPr preferRelativeResize="0"/>
          <p:nvPr/>
        </p:nvPicPr>
        <p:blipFill>
          <a:blip r:embed="rId3">
            <a:alphaModFix/>
          </a:blip>
          <a:stretch>
            <a:fillRect/>
          </a:stretch>
        </p:blipFill>
        <p:spPr>
          <a:xfrm>
            <a:off x="710513" y="3366800"/>
            <a:ext cx="1444150" cy="1551350"/>
          </a:xfrm>
          <a:prstGeom prst="rect">
            <a:avLst/>
          </a:prstGeom>
          <a:noFill/>
          <a:ln>
            <a:noFill/>
          </a:ln>
        </p:spPr>
      </p:pic>
      <p:pic>
        <p:nvPicPr>
          <p:cNvPr id="156" name="Google Shape;156;p21"/>
          <p:cNvPicPr preferRelativeResize="0"/>
          <p:nvPr/>
        </p:nvPicPr>
        <p:blipFill>
          <a:blip r:embed="rId4">
            <a:alphaModFix/>
          </a:blip>
          <a:stretch>
            <a:fillRect/>
          </a:stretch>
        </p:blipFill>
        <p:spPr>
          <a:xfrm>
            <a:off x="2645038" y="3366800"/>
            <a:ext cx="1528850" cy="1551350"/>
          </a:xfrm>
          <a:prstGeom prst="rect">
            <a:avLst/>
          </a:prstGeom>
          <a:noFill/>
          <a:ln>
            <a:noFill/>
          </a:ln>
        </p:spPr>
      </p:pic>
      <p:pic>
        <p:nvPicPr>
          <p:cNvPr id="157" name="Google Shape;157;p21"/>
          <p:cNvPicPr preferRelativeResize="0"/>
          <p:nvPr/>
        </p:nvPicPr>
        <p:blipFill>
          <a:blip r:embed="rId5">
            <a:alphaModFix/>
          </a:blip>
          <a:stretch>
            <a:fillRect/>
          </a:stretch>
        </p:blipFill>
        <p:spPr>
          <a:xfrm>
            <a:off x="4769638" y="3366800"/>
            <a:ext cx="1528850" cy="1551350"/>
          </a:xfrm>
          <a:prstGeom prst="rect">
            <a:avLst/>
          </a:prstGeom>
          <a:noFill/>
          <a:ln>
            <a:noFill/>
          </a:ln>
        </p:spPr>
      </p:pic>
      <p:pic>
        <p:nvPicPr>
          <p:cNvPr id="158" name="Google Shape;158;p21"/>
          <p:cNvPicPr preferRelativeResize="0"/>
          <p:nvPr/>
        </p:nvPicPr>
        <p:blipFill>
          <a:blip r:embed="rId6">
            <a:alphaModFix/>
          </a:blip>
          <a:stretch>
            <a:fillRect/>
          </a:stretch>
        </p:blipFill>
        <p:spPr>
          <a:xfrm>
            <a:off x="6989338" y="3366800"/>
            <a:ext cx="1444150" cy="155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11700" y="445025"/>
            <a:ext cx="8520600" cy="5727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b="1" lang="en" sz="2600">
                <a:solidFill>
                  <a:schemeClr val="lt1"/>
                </a:solidFill>
                <a:latin typeface="Roboto Mono"/>
                <a:ea typeface="Roboto Mono"/>
                <a:cs typeface="Roboto Mono"/>
                <a:sym typeface="Roboto Mono"/>
              </a:rPr>
              <a:t>H-value and MBR in Hilbert R-trees</a:t>
            </a:r>
            <a:endParaRPr b="1" sz="2600">
              <a:solidFill>
                <a:schemeClr val="lt1"/>
              </a:solidFill>
              <a:latin typeface="Roboto Mono"/>
              <a:ea typeface="Roboto Mono"/>
              <a:cs typeface="Roboto Mono"/>
              <a:sym typeface="Roboto Mono"/>
            </a:endParaRPr>
          </a:p>
        </p:txBody>
      </p:sp>
      <p:sp>
        <p:nvSpPr>
          <p:cNvPr id="164" name="Google Shape;164;p22"/>
          <p:cNvSpPr txBox="1"/>
          <p:nvPr>
            <p:ph idx="1" type="body"/>
          </p:nvPr>
        </p:nvSpPr>
        <p:spPr>
          <a:xfrm>
            <a:off x="311700" y="1557700"/>
            <a:ext cx="8520600" cy="3416400"/>
          </a:xfrm>
          <a:prstGeom prst="rect">
            <a:avLst/>
          </a:prstGeom>
        </p:spPr>
        <p:txBody>
          <a:bodyPr anchorCtr="0" anchor="t" bIns="22850" lIns="45725" spcFirstLastPara="1" rIns="45725" wrap="square" tIns="22850">
            <a:normAutofit/>
          </a:bodyPr>
          <a:lstStyle/>
          <a:p>
            <a:pPr indent="-317500" lvl="0" marL="457200" rtl="0" algn="l">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The H-value of a rectangle refers to the H-value of its center.The "h" value of a Hilbert R-tree refers to the number of bits used to encode each dimension in the Hilbert curve that is used to construct the R-tree.</a:t>
            </a:r>
            <a:endParaRPr sz="1400">
              <a:solidFill>
                <a:schemeClr val="lt1"/>
              </a:solidFill>
              <a:latin typeface="Roboto"/>
              <a:ea typeface="Roboto"/>
              <a:cs typeface="Roboto"/>
              <a:sym typeface="Roboto"/>
            </a:endParaRPr>
          </a:p>
          <a:p>
            <a:pPr indent="-317500" lvl="0" marL="457200" rtl="0" algn="l">
              <a:spcBef>
                <a:spcPts val="300"/>
              </a:spcBef>
              <a:spcAft>
                <a:spcPts val="0"/>
              </a:spcAft>
              <a:buClr>
                <a:schemeClr val="lt1"/>
              </a:buClr>
              <a:buSzPts val="1400"/>
              <a:buFont typeface="Roboto"/>
              <a:buAutoNum type="arabicPeriod"/>
            </a:pPr>
            <a:r>
              <a:rPr lang="en" sz="1400">
                <a:solidFill>
                  <a:schemeClr val="lt1"/>
                </a:solidFill>
                <a:latin typeface="Roboto"/>
                <a:ea typeface="Roboto"/>
                <a:cs typeface="Roboto"/>
                <a:sym typeface="Roboto"/>
              </a:rPr>
              <a:t>MBR refers to the minimum Bounding Rectangle:</a:t>
            </a:r>
            <a:endParaRPr sz="1400">
              <a:solidFill>
                <a:schemeClr val="lt1"/>
              </a:solidFill>
              <a:latin typeface="Roboto"/>
              <a:ea typeface="Roboto"/>
              <a:cs typeface="Roboto"/>
              <a:sym typeface="Roboto"/>
            </a:endParaRPr>
          </a:p>
          <a:p>
            <a:pPr indent="-317500" lvl="0" marL="914400" rtl="0" algn="l">
              <a:spcBef>
                <a:spcPts val="300"/>
              </a:spcBef>
              <a:spcAft>
                <a:spcPts val="0"/>
              </a:spcAft>
              <a:buClr>
                <a:schemeClr val="lt1"/>
              </a:buClr>
              <a:buSzPts val="1400"/>
              <a:buFont typeface="Roboto"/>
              <a:buChar char="-"/>
            </a:pPr>
            <a:r>
              <a:rPr lang="en" sz="1400">
                <a:solidFill>
                  <a:schemeClr val="lt1"/>
                </a:solidFill>
                <a:latin typeface="Roboto"/>
                <a:ea typeface="Roboto"/>
                <a:cs typeface="Roboto"/>
                <a:sym typeface="Roboto"/>
              </a:rPr>
              <a:t>an expression of the maximum extents of a two-dimensional object (e.g. point, line, polygon) or set of objects within its x-y coordinate system; in other words min(x), max(x), min(y), max(y)</a:t>
            </a:r>
            <a:endParaRPr sz="1400">
              <a:solidFill>
                <a:schemeClr val="lt1"/>
              </a:solidFill>
              <a:latin typeface="Roboto"/>
              <a:ea typeface="Roboto"/>
              <a:cs typeface="Roboto"/>
              <a:sym typeface="Roboto"/>
            </a:endParaRPr>
          </a:p>
          <a:p>
            <a:pPr indent="0" lvl="0" marL="914400" rtl="0" algn="l">
              <a:spcBef>
                <a:spcPts val="300"/>
              </a:spcBef>
              <a:spcAft>
                <a:spcPts val="0"/>
              </a:spcAft>
              <a:buNone/>
            </a:pPr>
            <a:r>
              <a:t/>
            </a:r>
            <a:endParaRPr sz="1400">
              <a:solidFill>
                <a:schemeClr val="lt1"/>
              </a:solidFill>
              <a:latin typeface="Roboto"/>
              <a:ea typeface="Roboto"/>
              <a:cs typeface="Roboto"/>
              <a:sym typeface="Roboto"/>
            </a:endParaRPr>
          </a:p>
          <a:p>
            <a:pPr indent="0" lvl="0" marL="0" rtl="0" algn="l">
              <a:spcBef>
                <a:spcPts val="300"/>
              </a:spcBef>
              <a:spcAft>
                <a:spcPts val="0"/>
              </a:spcAft>
              <a:buNone/>
            </a:pPr>
            <a:r>
              <a:t/>
            </a:r>
            <a:endParaRPr sz="14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